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21.xml" ContentType="application/vnd.openxmlformats-officedocument.presentationml.notesSlide+xml"/>
  <Override PartName="/ppt/charts/chart7.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583" r:id="rId2"/>
    <p:sldId id="849" r:id="rId3"/>
    <p:sldId id="842" r:id="rId4"/>
    <p:sldId id="830" r:id="rId5"/>
    <p:sldId id="816" r:id="rId6"/>
    <p:sldId id="850" r:id="rId7"/>
    <p:sldId id="817" r:id="rId8"/>
    <p:sldId id="818" r:id="rId9"/>
    <p:sldId id="829" r:id="rId10"/>
    <p:sldId id="822" r:id="rId11"/>
    <p:sldId id="823" r:id="rId12"/>
    <p:sldId id="855" r:id="rId13"/>
    <p:sldId id="833" r:id="rId14"/>
    <p:sldId id="824" r:id="rId15"/>
    <p:sldId id="856" r:id="rId16"/>
    <p:sldId id="857" r:id="rId17"/>
    <p:sldId id="848" r:id="rId18"/>
    <p:sldId id="835" r:id="rId19"/>
    <p:sldId id="825" r:id="rId20"/>
    <p:sldId id="826" r:id="rId21"/>
    <p:sldId id="853" r:id="rId22"/>
    <p:sldId id="854" r:id="rId23"/>
    <p:sldId id="828" r:id="rId24"/>
    <p:sldId id="827" r:id="rId25"/>
    <p:sldId id="803" r:id="rId26"/>
    <p:sldId id="804" r:id="rId27"/>
    <p:sldId id="805" r:id="rId28"/>
    <p:sldId id="806" r:id="rId29"/>
    <p:sldId id="807" r:id="rId30"/>
    <p:sldId id="819" r:id="rId31"/>
    <p:sldId id="820" r:id="rId32"/>
    <p:sldId id="836" r:id="rId33"/>
    <p:sldId id="837" r:id="rId34"/>
    <p:sldId id="845" r:id="rId35"/>
    <p:sldId id="843" r:id="rId36"/>
    <p:sldId id="851" r:id="rId37"/>
    <p:sldId id="852" r:id="rId38"/>
  </p:sldIdLst>
  <p:sldSz cx="9144000" cy="6858000" type="screen4x3"/>
  <p:notesSz cx="6797675" cy="9874250"/>
  <p:defaultTextStyle>
    <a:defPPr>
      <a:defRPr lang="en-GB"/>
    </a:defPPr>
    <a:lvl1pPr algn="l" rtl="0" fontAlgn="base">
      <a:spcBef>
        <a:spcPct val="0"/>
      </a:spcBef>
      <a:spcAft>
        <a:spcPct val="0"/>
      </a:spcAft>
      <a:defRPr sz="2400" kern="1200">
        <a:solidFill>
          <a:schemeClr val="tx1"/>
        </a:solidFill>
        <a:latin typeface="Verdana" pitchFamily="34" charset="0"/>
        <a:ea typeface="+mn-ea"/>
        <a:cs typeface="Arial" charset="0"/>
      </a:defRPr>
    </a:lvl1pPr>
    <a:lvl2pPr marL="457200" algn="l" rtl="0" fontAlgn="base">
      <a:spcBef>
        <a:spcPct val="0"/>
      </a:spcBef>
      <a:spcAft>
        <a:spcPct val="0"/>
      </a:spcAft>
      <a:defRPr sz="2400" kern="1200">
        <a:solidFill>
          <a:schemeClr val="tx1"/>
        </a:solidFill>
        <a:latin typeface="Verdana" pitchFamily="34" charset="0"/>
        <a:ea typeface="+mn-ea"/>
        <a:cs typeface="Arial" charset="0"/>
      </a:defRPr>
    </a:lvl2pPr>
    <a:lvl3pPr marL="914400" algn="l" rtl="0" fontAlgn="base">
      <a:spcBef>
        <a:spcPct val="0"/>
      </a:spcBef>
      <a:spcAft>
        <a:spcPct val="0"/>
      </a:spcAft>
      <a:defRPr sz="2400" kern="1200">
        <a:solidFill>
          <a:schemeClr val="tx1"/>
        </a:solidFill>
        <a:latin typeface="Verdana" pitchFamily="34" charset="0"/>
        <a:ea typeface="+mn-ea"/>
        <a:cs typeface="Arial" charset="0"/>
      </a:defRPr>
    </a:lvl3pPr>
    <a:lvl4pPr marL="1371600" algn="l" rtl="0" fontAlgn="base">
      <a:spcBef>
        <a:spcPct val="0"/>
      </a:spcBef>
      <a:spcAft>
        <a:spcPct val="0"/>
      </a:spcAft>
      <a:defRPr sz="2400" kern="1200">
        <a:solidFill>
          <a:schemeClr val="tx1"/>
        </a:solidFill>
        <a:latin typeface="Verdana" pitchFamily="34" charset="0"/>
        <a:ea typeface="+mn-ea"/>
        <a:cs typeface="Arial" charset="0"/>
      </a:defRPr>
    </a:lvl4pPr>
    <a:lvl5pPr marL="1828800" algn="l" rtl="0" fontAlgn="base">
      <a:spcBef>
        <a:spcPct val="0"/>
      </a:spcBef>
      <a:spcAft>
        <a:spcPct val="0"/>
      </a:spcAft>
      <a:defRPr sz="2400" kern="1200">
        <a:solidFill>
          <a:schemeClr val="tx1"/>
        </a:solidFill>
        <a:latin typeface="Verdana" pitchFamily="34" charset="0"/>
        <a:ea typeface="+mn-ea"/>
        <a:cs typeface="Arial" charset="0"/>
      </a:defRPr>
    </a:lvl5pPr>
    <a:lvl6pPr marL="2286000" algn="l" defTabSz="914400" rtl="0" eaLnBrk="1" latinLnBrk="0" hangingPunct="1">
      <a:defRPr sz="2400" kern="1200">
        <a:solidFill>
          <a:schemeClr val="tx1"/>
        </a:solidFill>
        <a:latin typeface="Verdana" pitchFamily="34" charset="0"/>
        <a:ea typeface="+mn-ea"/>
        <a:cs typeface="Arial" charset="0"/>
      </a:defRPr>
    </a:lvl6pPr>
    <a:lvl7pPr marL="2743200" algn="l" defTabSz="914400" rtl="0" eaLnBrk="1" latinLnBrk="0" hangingPunct="1">
      <a:defRPr sz="2400" kern="1200">
        <a:solidFill>
          <a:schemeClr val="tx1"/>
        </a:solidFill>
        <a:latin typeface="Verdana" pitchFamily="34" charset="0"/>
        <a:ea typeface="+mn-ea"/>
        <a:cs typeface="Arial" charset="0"/>
      </a:defRPr>
    </a:lvl7pPr>
    <a:lvl8pPr marL="3200400" algn="l" defTabSz="914400" rtl="0" eaLnBrk="1" latinLnBrk="0" hangingPunct="1">
      <a:defRPr sz="2400" kern="1200">
        <a:solidFill>
          <a:schemeClr val="tx1"/>
        </a:solidFill>
        <a:latin typeface="Verdana" pitchFamily="34" charset="0"/>
        <a:ea typeface="+mn-ea"/>
        <a:cs typeface="Arial" charset="0"/>
      </a:defRPr>
    </a:lvl8pPr>
    <a:lvl9pPr marL="3657600" algn="l" defTabSz="914400" rtl="0" eaLnBrk="1" latinLnBrk="0" hangingPunct="1">
      <a:defRPr sz="2400" kern="1200">
        <a:solidFill>
          <a:schemeClr val="tx1"/>
        </a:solidFill>
        <a:latin typeface="Verdana" pitchFamily="34"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b"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E2D6CF"/>
    <a:srgbClr val="840017"/>
    <a:srgbClr val="242166"/>
    <a:srgbClr val="82938A"/>
    <a:srgbClr val="180236"/>
    <a:srgbClr val="688A92"/>
    <a:srgbClr val="A8CB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44" autoAdjust="0"/>
    <p:restoredTop sz="93109" autoAdjust="0"/>
  </p:normalViewPr>
  <p:slideViewPr>
    <p:cSldViewPr snapToGrid="0">
      <p:cViewPr>
        <p:scale>
          <a:sx n="66" d="100"/>
          <a:sy n="66" d="100"/>
        </p:scale>
        <p:origin x="-1374" y="-870"/>
      </p:cViewPr>
      <p:guideLst>
        <p:guide orient="horz" pos="930"/>
        <p:guide orient="horz" pos="287"/>
        <p:guide orient="horz" pos="3788"/>
        <p:guide orient="horz" pos="1158"/>
        <p:guide orient="horz" pos="1371"/>
        <p:guide pos="5300"/>
        <p:guide pos="804"/>
        <p:guide pos="2636"/>
        <p:guide pos="5759"/>
        <p:guide pos="2995"/>
        <p:guide pos="5512"/>
        <p:guide pos="3208"/>
      </p:guideLst>
    </p:cSldViewPr>
  </p:slideViewPr>
  <p:outlineViewPr>
    <p:cViewPr>
      <p:scale>
        <a:sx n="75" d="100"/>
        <a:sy n="75" d="100"/>
      </p:scale>
      <p:origin x="0" y="0"/>
    </p:cViewPr>
  </p:outlineViewPr>
  <p:notesTextViewPr>
    <p:cViewPr>
      <p:scale>
        <a:sx n="100" d="100"/>
        <a:sy n="100" d="100"/>
      </p:scale>
      <p:origin x="0" y="0"/>
    </p:cViewPr>
  </p:notesTextViewPr>
  <p:sorterViewPr>
    <p:cViewPr>
      <p:scale>
        <a:sx n="100" d="100"/>
        <a:sy n="100" d="100"/>
      </p:scale>
      <p:origin x="0" y="3804"/>
    </p:cViewPr>
  </p:sorterViewPr>
  <p:notesViewPr>
    <p:cSldViewPr snapToGrid="0">
      <p:cViewPr>
        <p:scale>
          <a:sx n="100" d="100"/>
          <a:sy n="100" d="100"/>
        </p:scale>
        <p:origin x="-912" y="2682"/>
      </p:cViewPr>
      <p:guideLst>
        <p:guide orient="horz" pos="2816"/>
        <p:guide pos="579"/>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oleObject" Target="file:///C:\Documents%20and%20Settings\rua\Skrivebord\Andel%20med%20fast%20rent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913137751709503E-2"/>
          <c:y val="3.2543207141120981E-2"/>
          <c:w val="0.86373032659476023"/>
          <c:h val="0.4774141208510258"/>
        </c:manualLayout>
      </c:layout>
      <c:barChart>
        <c:barDir val="col"/>
        <c:grouping val="clustered"/>
        <c:varyColors val="0"/>
        <c:ser>
          <c:idx val="1"/>
          <c:order val="0"/>
          <c:tx>
            <c:strRef>
              <c:f>'Ark1'!$B$1</c:f>
              <c:strCache>
                <c:ptCount val="1"/>
                <c:pt idx="0">
                  <c:v>Kolonne1</c:v>
                </c:pt>
              </c:strCache>
            </c:strRef>
          </c:tx>
          <c:spPr>
            <a:solidFill>
              <a:srgbClr val="FF6600"/>
            </a:solidFill>
            <a:ln w="2540">
              <a:solidFill>
                <a:schemeClr val="tx1"/>
              </a:solidFill>
            </a:ln>
          </c:spPr>
          <c:invertIfNegative val="0"/>
          <c:dPt>
            <c:idx val="0"/>
            <c:invertIfNegative val="0"/>
            <c:bubble3D val="0"/>
            <c:spPr>
              <a:solidFill>
                <a:schemeClr val="tx1">
                  <a:lumMod val="50000"/>
                  <a:lumOff val="50000"/>
                </a:schemeClr>
              </a:solidFill>
              <a:ln w="2540">
                <a:solidFill>
                  <a:schemeClr val="tx1"/>
                </a:solidFill>
              </a:ln>
            </c:spPr>
          </c:dPt>
          <c:cat>
            <c:strRef>
              <c:f>'Ark1'!$A$2:$A$7</c:f>
              <c:strCache>
                <c:ptCount val="6"/>
                <c:pt idx="0">
                  <c:v>Referanseforløp - uendret politikk og atferd</c:v>
                </c:pt>
                <c:pt idx="1">
                  <c:v>Standardvekst i helse og omsorg</c:v>
                </c:pt>
                <c:pt idx="2">
                  <c:v>Høy olje- og gasspris </c:v>
                </c:pt>
                <c:pt idx="3">
                  <c:v>Økt arbeidstilbud</c:v>
                </c:pt>
                <c:pt idx="4">
                  <c:v>Lavere gj.snittlig arbeidstid </c:v>
                </c:pt>
                <c:pt idx="5">
                  <c:v>Høy produktivtetsvekst </c:v>
                </c:pt>
              </c:strCache>
            </c:strRef>
          </c:cat>
          <c:val>
            <c:numRef>
              <c:f>'Ark1'!$B$2:$B$7</c:f>
              <c:numCache>
                <c:formatCode>0.0</c:formatCode>
                <c:ptCount val="6"/>
                <c:pt idx="0">
                  <c:v>7.4</c:v>
                </c:pt>
                <c:pt idx="1">
                  <c:v>15.3</c:v>
                </c:pt>
                <c:pt idx="2">
                  <c:v>5.7</c:v>
                </c:pt>
                <c:pt idx="3">
                  <c:v>2.2999999999999998</c:v>
                </c:pt>
                <c:pt idx="4">
                  <c:v>14.1</c:v>
                </c:pt>
                <c:pt idx="5">
                  <c:v>7.8</c:v>
                </c:pt>
              </c:numCache>
            </c:numRef>
          </c:val>
        </c:ser>
        <c:dLbls>
          <c:showLegendKey val="0"/>
          <c:showVal val="0"/>
          <c:showCatName val="0"/>
          <c:showSerName val="0"/>
          <c:showPercent val="0"/>
          <c:showBubbleSize val="0"/>
        </c:dLbls>
        <c:gapWidth val="40"/>
        <c:axId val="117521792"/>
        <c:axId val="117520256"/>
      </c:barChart>
      <c:lineChart>
        <c:grouping val="standard"/>
        <c:varyColors val="0"/>
        <c:ser>
          <c:idx val="0"/>
          <c:order val="1"/>
          <c:tx>
            <c:strRef>
              <c:f>'Ark1'!$C$1</c:f>
              <c:strCache>
                <c:ptCount val="1"/>
                <c:pt idx="0">
                  <c:v>Kolonne3</c:v>
                </c:pt>
              </c:strCache>
            </c:strRef>
          </c:tx>
          <c:spPr>
            <a:ln w="12700">
              <a:solidFill>
                <a:schemeClr val="tx1"/>
              </a:solidFill>
            </a:ln>
          </c:spPr>
          <c:marker>
            <c:symbol val="none"/>
          </c:marker>
          <c:cat>
            <c:strRef>
              <c:f>'Ark1'!$A$2:$A$7</c:f>
              <c:strCache>
                <c:ptCount val="6"/>
                <c:pt idx="0">
                  <c:v>Referanseforløp - uendret politikk og atferd</c:v>
                </c:pt>
                <c:pt idx="1">
                  <c:v>Standardvekst i helse og omsorg</c:v>
                </c:pt>
                <c:pt idx="2">
                  <c:v>Høy olje- og gasspris </c:v>
                </c:pt>
                <c:pt idx="3">
                  <c:v>Økt arbeidstilbud</c:v>
                </c:pt>
                <c:pt idx="4">
                  <c:v>Lavere gj.snittlig arbeidstid </c:v>
                </c:pt>
                <c:pt idx="5">
                  <c:v>Høy produktivtetsvekst </c:v>
                </c:pt>
              </c:strCache>
            </c:strRef>
          </c:cat>
          <c:val>
            <c:numRef>
              <c:f>'Ark1'!$C$2:$C$7</c:f>
              <c:numCache>
                <c:formatCode>General</c:formatCode>
                <c:ptCount val="6"/>
                <c:pt idx="0">
                  <c:v>0</c:v>
                </c:pt>
              </c:numCache>
            </c:numRef>
          </c:val>
          <c:smooth val="0"/>
        </c:ser>
        <c:dLbls>
          <c:showLegendKey val="0"/>
          <c:showVal val="0"/>
          <c:showCatName val="0"/>
          <c:showSerName val="0"/>
          <c:showPercent val="0"/>
          <c:showBubbleSize val="0"/>
        </c:dLbls>
        <c:marker val="1"/>
        <c:smooth val="0"/>
        <c:axId val="117518720"/>
        <c:axId val="117369472"/>
      </c:lineChart>
      <c:lineChart>
        <c:grouping val="standard"/>
        <c:varyColors val="0"/>
        <c:ser>
          <c:idx val="2"/>
          <c:order val="2"/>
          <c:tx>
            <c:strRef>
              <c:f>'Ark1'!$D$1</c:f>
              <c:strCache>
                <c:ptCount val="1"/>
                <c:pt idx="0">
                  <c:v>Kolonne2</c:v>
                </c:pt>
              </c:strCache>
            </c:strRef>
          </c:tx>
          <c:spPr>
            <a:ln w="12700" cmpd="sng">
              <a:solidFill>
                <a:prstClr val="black"/>
              </a:solidFill>
            </a:ln>
          </c:spPr>
          <c:marker>
            <c:symbol val="none"/>
          </c:marker>
          <c:cat>
            <c:strRef>
              <c:f>'Ark1'!$A$2:$A$7</c:f>
              <c:strCache>
                <c:ptCount val="6"/>
                <c:pt idx="0">
                  <c:v>Referanseforløp - uendret politikk og atferd</c:v>
                </c:pt>
                <c:pt idx="1">
                  <c:v>Standardvekst i helse og omsorg</c:v>
                </c:pt>
                <c:pt idx="2">
                  <c:v>Høy olje- og gasspris </c:v>
                </c:pt>
                <c:pt idx="3">
                  <c:v>Økt arbeidstilbud</c:v>
                </c:pt>
                <c:pt idx="4">
                  <c:v>Lavere gj.snittlig arbeidstid </c:v>
                </c:pt>
                <c:pt idx="5">
                  <c:v>Høy produktivtetsvekst </c:v>
                </c:pt>
              </c:strCache>
            </c:strRef>
          </c:cat>
          <c:val>
            <c:numRef>
              <c:f>'Ark1'!$D$2:$D$7</c:f>
              <c:numCache>
                <c:formatCode>0.0</c:formatCode>
                <c:ptCount val="6"/>
                <c:pt idx="0">
                  <c:v>7.4</c:v>
                </c:pt>
                <c:pt idx="1">
                  <c:v>7.4</c:v>
                </c:pt>
                <c:pt idx="2">
                  <c:v>7.4</c:v>
                </c:pt>
                <c:pt idx="3">
                  <c:v>7.4</c:v>
                </c:pt>
                <c:pt idx="4">
                  <c:v>7.4</c:v>
                </c:pt>
                <c:pt idx="5">
                  <c:v>7.4</c:v>
                </c:pt>
              </c:numCache>
            </c:numRef>
          </c:val>
          <c:smooth val="0"/>
        </c:ser>
        <c:dLbls>
          <c:showLegendKey val="0"/>
          <c:showVal val="0"/>
          <c:showCatName val="0"/>
          <c:showSerName val="0"/>
          <c:showPercent val="0"/>
          <c:showBubbleSize val="0"/>
        </c:dLbls>
        <c:marker val="1"/>
        <c:smooth val="0"/>
        <c:axId val="117521792"/>
        <c:axId val="117520256"/>
      </c:lineChart>
      <c:valAx>
        <c:axId val="117369472"/>
        <c:scaling>
          <c:orientation val="minMax"/>
          <c:max val="16"/>
          <c:min val="0"/>
        </c:scaling>
        <c:delete val="0"/>
        <c:axPos val="l"/>
        <c:numFmt formatCode="#,##0" sourceLinked="0"/>
        <c:majorTickMark val="out"/>
        <c:minorTickMark val="none"/>
        <c:tickLblPos val="nextTo"/>
        <c:txPr>
          <a:bodyPr/>
          <a:lstStyle/>
          <a:p>
            <a:pPr>
              <a:defRPr sz="1400"/>
            </a:pPr>
            <a:endParaRPr lang="nb-NO"/>
          </a:p>
        </c:txPr>
        <c:crossAx val="117518720"/>
        <c:crosses val="autoZero"/>
        <c:crossBetween val="between"/>
        <c:majorUnit val="4"/>
      </c:valAx>
      <c:catAx>
        <c:axId val="117518720"/>
        <c:scaling>
          <c:orientation val="minMax"/>
        </c:scaling>
        <c:delete val="0"/>
        <c:axPos val="b"/>
        <c:numFmt formatCode="General" sourceLinked="1"/>
        <c:majorTickMark val="out"/>
        <c:minorTickMark val="none"/>
        <c:tickLblPos val="nextTo"/>
        <c:txPr>
          <a:bodyPr rot="-5400000" vert="horz"/>
          <a:lstStyle/>
          <a:p>
            <a:pPr>
              <a:defRPr sz="1400"/>
            </a:pPr>
            <a:endParaRPr lang="nb-NO"/>
          </a:p>
        </c:txPr>
        <c:crossAx val="117369472"/>
        <c:crossesAt val="0"/>
        <c:auto val="0"/>
        <c:lblAlgn val="ctr"/>
        <c:lblOffset val="10"/>
        <c:tickLblSkip val="1"/>
        <c:tickMarkSkip val="1"/>
        <c:noMultiLvlLbl val="0"/>
      </c:catAx>
      <c:valAx>
        <c:axId val="117520256"/>
        <c:scaling>
          <c:orientation val="minMax"/>
          <c:max val="16"/>
          <c:min val="0"/>
        </c:scaling>
        <c:delete val="0"/>
        <c:axPos val="r"/>
        <c:numFmt formatCode="0" sourceLinked="0"/>
        <c:majorTickMark val="out"/>
        <c:minorTickMark val="none"/>
        <c:tickLblPos val="nextTo"/>
        <c:txPr>
          <a:bodyPr/>
          <a:lstStyle/>
          <a:p>
            <a:pPr>
              <a:defRPr sz="1400"/>
            </a:pPr>
            <a:endParaRPr lang="nb-NO"/>
          </a:p>
        </c:txPr>
        <c:crossAx val="117521792"/>
        <c:crosses val="max"/>
        <c:crossBetween val="between"/>
        <c:majorUnit val="4"/>
      </c:valAx>
      <c:catAx>
        <c:axId val="117521792"/>
        <c:scaling>
          <c:orientation val="minMax"/>
        </c:scaling>
        <c:delete val="1"/>
        <c:axPos val="b"/>
        <c:numFmt formatCode="General" sourceLinked="1"/>
        <c:majorTickMark val="out"/>
        <c:minorTickMark val="none"/>
        <c:tickLblPos val="none"/>
        <c:crossAx val="117520256"/>
        <c:crosses val="autoZero"/>
        <c:auto val="0"/>
        <c:lblAlgn val="ctr"/>
        <c:lblOffset val="100"/>
        <c:noMultiLvlLbl val="0"/>
      </c:catAx>
      <c:spPr>
        <a:ln>
          <a:solidFill>
            <a:schemeClr val="tx1">
              <a:lumMod val="50000"/>
              <a:lumOff val="50000"/>
            </a:schemeClr>
          </a:solidFill>
        </a:ln>
      </c:spPr>
    </c:plotArea>
    <c:plotVisOnly val="1"/>
    <c:dispBlanksAs val="gap"/>
    <c:showDLblsOverMax val="0"/>
  </c:chart>
  <c:txPr>
    <a:bodyPr/>
    <a:lstStyle/>
    <a:p>
      <a:pPr>
        <a:defRPr sz="800" baseline="0">
          <a:latin typeface="Arial" pitchFamily="34" charset="0"/>
        </a:defRPr>
      </a:pPr>
      <a:endParaRPr lang="nb-NO"/>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9661101144905284E-2"/>
          <c:y val="2.9406118392372244E-2"/>
          <c:w val="0.80541900337888972"/>
          <c:h val="0.82623733667155963"/>
        </c:manualLayout>
      </c:layout>
      <c:lineChart>
        <c:grouping val="standard"/>
        <c:varyColors val="0"/>
        <c:ser>
          <c:idx val="1"/>
          <c:order val="0"/>
          <c:tx>
            <c:strRef>
              <c:f>'Ark1'!$B$1</c:f>
              <c:strCache>
                <c:ptCount val="1"/>
                <c:pt idx="0">
                  <c:v>Norge</c:v>
                </c:pt>
              </c:strCache>
            </c:strRef>
          </c:tx>
          <c:spPr>
            <a:ln w="25400">
              <a:solidFill>
                <a:srgbClr val="000000"/>
              </a:solidFill>
            </a:ln>
          </c:spPr>
          <c:marker>
            <c:symbol val="none"/>
          </c:marker>
          <c:cat>
            <c:numRef>
              <c:f>'Ark1'!$A$2:$A$28</c:f>
              <c:numCache>
                <c:formatCode>0</c:formatCode>
                <c:ptCount val="27"/>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6">
                  <c:v>2011</c:v>
                </c:pt>
              </c:numCache>
            </c:numRef>
          </c:cat>
          <c:val>
            <c:numRef>
              <c:f>'Ark1'!$B$2:$B$28</c:f>
              <c:numCache>
                <c:formatCode>0.0</c:formatCode>
                <c:ptCount val="27"/>
                <c:pt idx="0">
                  <c:v>32.4</c:v>
                </c:pt>
                <c:pt idx="1">
                  <c:v>36.200000000000003</c:v>
                </c:pt>
                <c:pt idx="2">
                  <c:v>37.4</c:v>
                </c:pt>
                <c:pt idx="3">
                  <c:v>37.6</c:v>
                </c:pt>
                <c:pt idx="4">
                  <c:v>36.800000000000004</c:v>
                </c:pt>
                <c:pt idx="5">
                  <c:v>36.700000000000003</c:v>
                </c:pt>
                <c:pt idx="6">
                  <c:v>33.6</c:v>
                </c:pt>
                <c:pt idx="7">
                  <c:v>31.5</c:v>
                </c:pt>
                <c:pt idx="8">
                  <c:v>28.6</c:v>
                </c:pt>
                <c:pt idx="9">
                  <c:v>27.4</c:v>
                </c:pt>
                <c:pt idx="10">
                  <c:v>28.8</c:v>
                </c:pt>
                <c:pt idx="11">
                  <c:v>33.4</c:v>
                </c:pt>
                <c:pt idx="12">
                  <c:v>41.2</c:v>
                </c:pt>
                <c:pt idx="13">
                  <c:v>45.8</c:v>
                </c:pt>
                <c:pt idx="14">
                  <c:v>50.6</c:v>
                </c:pt>
                <c:pt idx="15">
                  <c:v>58</c:v>
                </c:pt>
                <c:pt idx="16">
                  <c:v>76.8</c:v>
                </c:pt>
                <c:pt idx="17">
                  <c:v>72.400000000000006</c:v>
                </c:pt>
                <c:pt idx="18">
                  <c:v>87.7</c:v>
                </c:pt>
                <c:pt idx="19">
                  <c:v>95.5</c:v>
                </c:pt>
                <c:pt idx="20">
                  <c:v>112.8</c:v>
                </c:pt>
                <c:pt idx="21">
                  <c:v>126.5</c:v>
                </c:pt>
                <c:pt idx="22">
                  <c:v>132.5</c:v>
                </c:pt>
                <c:pt idx="23">
                  <c:v>117.4</c:v>
                </c:pt>
                <c:pt idx="24">
                  <c:v>147</c:v>
                </c:pt>
                <c:pt idx="25">
                  <c:v>154.30000000000001</c:v>
                </c:pt>
                <c:pt idx="26">
                  <c:v>160.6</c:v>
                </c:pt>
              </c:numCache>
            </c:numRef>
          </c:val>
          <c:smooth val="0"/>
        </c:ser>
        <c:ser>
          <c:idx val="0"/>
          <c:order val="1"/>
          <c:tx>
            <c:strRef>
              <c:f>'Ark1'!$C$1</c:f>
              <c:strCache>
                <c:ptCount val="1"/>
                <c:pt idx="0">
                  <c:v>Statens pensjonsfond</c:v>
                </c:pt>
              </c:strCache>
            </c:strRef>
          </c:tx>
          <c:spPr>
            <a:ln w="25400">
              <a:solidFill>
                <a:srgbClr val="00B050"/>
              </a:solidFill>
            </a:ln>
          </c:spPr>
          <c:marker>
            <c:symbol val="none"/>
          </c:marker>
          <c:cat>
            <c:numRef>
              <c:f>'Ark1'!$A$2:$A$28</c:f>
              <c:numCache>
                <c:formatCode>0</c:formatCode>
                <c:ptCount val="27"/>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6">
                  <c:v>2011</c:v>
                </c:pt>
              </c:numCache>
            </c:numRef>
          </c:cat>
          <c:val>
            <c:numRef>
              <c:f>'Ark1'!$C$2:$C$28</c:f>
              <c:numCache>
                <c:formatCode>General</c:formatCode>
                <c:ptCount val="27"/>
                <c:pt idx="10" formatCode="0.0">
                  <c:v>6.6</c:v>
                </c:pt>
                <c:pt idx="11" formatCode="0.0">
                  <c:v>10.3</c:v>
                </c:pt>
                <c:pt idx="12" formatCode="0.0">
                  <c:v>15.9</c:v>
                </c:pt>
                <c:pt idx="13" formatCode="0.0">
                  <c:v>19.100000000000001</c:v>
                </c:pt>
                <c:pt idx="14" formatCode="0.0">
                  <c:v>22.4</c:v>
                </c:pt>
                <c:pt idx="15" formatCode="0.0">
                  <c:v>30.1</c:v>
                </c:pt>
                <c:pt idx="16" formatCode="0.0">
                  <c:v>44.1</c:v>
                </c:pt>
                <c:pt idx="17" formatCode="0.0">
                  <c:v>42.7</c:v>
                </c:pt>
                <c:pt idx="18" formatCode="0.0">
                  <c:v>57.2</c:v>
                </c:pt>
                <c:pt idx="19" formatCode="0.0">
                  <c:v>62.2</c:v>
                </c:pt>
                <c:pt idx="20" formatCode="0.0">
                  <c:v>75.5</c:v>
                </c:pt>
                <c:pt idx="21" formatCode="0.0">
                  <c:v>87.5</c:v>
                </c:pt>
                <c:pt idx="22" formatCode="0.0">
                  <c:v>94</c:v>
                </c:pt>
                <c:pt idx="23" formatCode="0.0">
                  <c:v>93.1</c:v>
                </c:pt>
                <c:pt idx="24" formatCode="0.0">
                  <c:v>115.9</c:v>
                </c:pt>
                <c:pt idx="25" formatCode="0.0">
                  <c:v>125.5</c:v>
                </c:pt>
                <c:pt idx="26" formatCode="0.0">
                  <c:v>133.9</c:v>
                </c:pt>
              </c:numCache>
            </c:numRef>
          </c:val>
          <c:smooth val="0"/>
        </c:ser>
        <c:ser>
          <c:idx val="3"/>
          <c:order val="3"/>
          <c:tx>
            <c:strRef>
              <c:f>'Ark1'!$E$1</c:f>
              <c:strCache>
                <c:ptCount val="1"/>
                <c:pt idx="0">
                  <c:v>Industrilandene</c:v>
                </c:pt>
              </c:strCache>
            </c:strRef>
          </c:tx>
          <c:spPr>
            <a:ln w="25400">
              <a:solidFill>
                <a:srgbClr val="0070C0"/>
              </a:solidFill>
              <a:prstDash val="solid"/>
            </a:ln>
          </c:spPr>
          <c:marker>
            <c:symbol val="none"/>
          </c:marker>
          <c:cat>
            <c:numRef>
              <c:f>'Ark1'!$A$2:$A$28</c:f>
              <c:numCache>
                <c:formatCode>0</c:formatCode>
                <c:ptCount val="27"/>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6">
                  <c:v>2011</c:v>
                </c:pt>
              </c:numCache>
            </c:numRef>
          </c:cat>
          <c:val>
            <c:numRef>
              <c:f>'Ark1'!$E$2:$E$28</c:f>
              <c:numCache>
                <c:formatCode>General</c:formatCode>
                <c:ptCount val="27"/>
                <c:pt idx="0">
                  <c:v>-32.846473693847088</c:v>
                </c:pt>
                <c:pt idx="1">
                  <c:v>-35.308582305908203</c:v>
                </c:pt>
                <c:pt idx="2">
                  <c:v>-34.03432846069289</c:v>
                </c:pt>
                <c:pt idx="3">
                  <c:v>-33.363685607909993</c:v>
                </c:pt>
                <c:pt idx="4">
                  <c:v>-31.176080703735352</c:v>
                </c:pt>
                <c:pt idx="5">
                  <c:v>-31.724813461303711</c:v>
                </c:pt>
                <c:pt idx="6">
                  <c:v>-32.422744750976555</c:v>
                </c:pt>
                <c:pt idx="7">
                  <c:v>-36.173816680908203</c:v>
                </c:pt>
                <c:pt idx="8">
                  <c:v>-40.450126647949205</c:v>
                </c:pt>
                <c:pt idx="9">
                  <c:v>-41.755748748779737</c:v>
                </c:pt>
                <c:pt idx="10">
                  <c:v>-44.257518768310547</c:v>
                </c:pt>
                <c:pt idx="11">
                  <c:v>-44.29461669921875</c:v>
                </c:pt>
                <c:pt idx="12">
                  <c:v>-43.616355895996101</c:v>
                </c:pt>
                <c:pt idx="13">
                  <c:v>-44.105670928955618</c:v>
                </c:pt>
                <c:pt idx="14">
                  <c:v>-40.924232482910156</c:v>
                </c:pt>
                <c:pt idx="15">
                  <c:v>-38.356163024902344</c:v>
                </c:pt>
                <c:pt idx="16">
                  <c:v>-38.426383972167969</c:v>
                </c:pt>
                <c:pt idx="17">
                  <c:v>-40.240913391113281</c:v>
                </c:pt>
                <c:pt idx="18">
                  <c:v>-41.637020111083984</c:v>
                </c:pt>
                <c:pt idx="19">
                  <c:v>-42.810798645019524</c:v>
                </c:pt>
                <c:pt idx="20">
                  <c:v>-42.566184997558601</c:v>
                </c:pt>
                <c:pt idx="21">
                  <c:v>-40.375629425048388</c:v>
                </c:pt>
                <c:pt idx="22">
                  <c:v>-38.409130096435561</c:v>
                </c:pt>
                <c:pt idx="23">
                  <c:v>-43.316425323486094</c:v>
                </c:pt>
                <c:pt idx="24">
                  <c:v>-51.53076171875</c:v>
                </c:pt>
                <c:pt idx="25">
                  <c:v>-57.679893493651974</c:v>
                </c:pt>
                <c:pt idx="26">
                  <c:v>-62.381057739257287</c:v>
                </c:pt>
              </c:numCache>
            </c:numRef>
          </c:val>
          <c:smooth val="0"/>
        </c:ser>
        <c:dLbls>
          <c:showLegendKey val="0"/>
          <c:showVal val="0"/>
          <c:showCatName val="0"/>
          <c:showSerName val="0"/>
          <c:showPercent val="0"/>
          <c:showBubbleSize val="0"/>
        </c:dLbls>
        <c:marker val="1"/>
        <c:smooth val="0"/>
        <c:axId val="118287360"/>
        <c:axId val="118285824"/>
      </c:lineChart>
      <c:lineChart>
        <c:grouping val="standard"/>
        <c:varyColors val="0"/>
        <c:ser>
          <c:idx val="2"/>
          <c:order val="2"/>
          <c:tx>
            <c:strRef>
              <c:f>'Ark1'!$D$1</c:f>
              <c:strCache>
                <c:ptCount val="1"/>
                <c:pt idx="0">
                  <c:v>Euroområdet</c:v>
                </c:pt>
              </c:strCache>
            </c:strRef>
          </c:tx>
          <c:spPr>
            <a:ln w="25400">
              <a:solidFill>
                <a:srgbClr val="FF6600"/>
              </a:solidFill>
            </a:ln>
          </c:spPr>
          <c:marker>
            <c:symbol val="none"/>
          </c:marker>
          <c:cat>
            <c:numRef>
              <c:f>'Ark1'!$A$2:$A$28</c:f>
              <c:numCache>
                <c:formatCode>0</c:formatCode>
                <c:ptCount val="27"/>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6">
                  <c:v>2011</c:v>
                </c:pt>
              </c:numCache>
            </c:numRef>
          </c:cat>
          <c:val>
            <c:numRef>
              <c:f>'Ark1'!$D$2:$D$28</c:f>
              <c:numCache>
                <c:formatCode>General</c:formatCode>
                <c:ptCount val="27"/>
                <c:pt idx="6">
                  <c:v>-34.540916442871406</c:v>
                </c:pt>
                <c:pt idx="7">
                  <c:v>-38.990863800048828</c:v>
                </c:pt>
                <c:pt idx="8">
                  <c:v>-42.824943542480455</c:v>
                </c:pt>
                <c:pt idx="9">
                  <c:v>-44.309627532958984</c:v>
                </c:pt>
                <c:pt idx="10">
                  <c:v>-49.501918792724609</c:v>
                </c:pt>
                <c:pt idx="11">
                  <c:v>-53.631553649902351</c:v>
                </c:pt>
                <c:pt idx="12">
                  <c:v>-53.581058502197244</c:v>
                </c:pt>
                <c:pt idx="13">
                  <c:v>-54.344726562499844</c:v>
                </c:pt>
                <c:pt idx="14">
                  <c:v>-48.750511169433594</c:v>
                </c:pt>
                <c:pt idx="15">
                  <c:v>-47.77942276001</c:v>
                </c:pt>
                <c:pt idx="16">
                  <c:v>-48.56344604492201</c:v>
                </c:pt>
                <c:pt idx="17">
                  <c:v>-50.852294921875</c:v>
                </c:pt>
                <c:pt idx="18">
                  <c:v>-50.940139770507812</c:v>
                </c:pt>
                <c:pt idx="19">
                  <c:v>-51.859066009521165</c:v>
                </c:pt>
                <c:pt idx="20">
                  <c:v>-51.060054779052734</c:v>
                </c:pt>
                <c:pt idx="21">
                  <c:v>-46.781826019286591</c:v>
                </c:pt>
                <c:pt idx="22">
                  <c:v>-42.551910400390227</c:v>
                </c:pt>
                <c:pt idx="23">
                  <c:v>-46.960781097411974</c:v>
                </c:pt>
                <c:pt idx="24">
                  <c:v>-53.829231262207024</c:v>
                </c:pt>
                <c:pt idx="25">
                  <c:v>-59.460254669189446</c:v>
                </c:pt>
                <c:pt idx="26">
                  <c:v>-63.602554321289062</c:v>
                </c:pt>
              </c:numCache>
            </c:numRef>
          </c:val>
          <c:smooth val="0"/>
        </c:ser>
        <c:ser>
          <c:idx val="4"/>
          <c:order val="4"/>
          <c:tx>
            <c:strRef>
              <c:f>'Ark1'!$F$1</c:f>
              <c:strCache>
                <c:ptCount val="1"/>
                <c:pt idx="0">
                  <c:v>Kolonne2</c:v>
                </c:pt>
              </c:strCache>
            </c:strRef>
          </c:tx>
          <c:spPr>
            <a:ln w="6350">
              <a:solidFill>
                <a:schemeClr val="tx1">
                  <a:lumMod val="50000"/>
                  <a:lumOff val="50000"/>
                </a:schemeClr>
              </a:solidFill>
            </a:ln>
          </c:spPr>
          <c:marker>
            <c:symbol val="none"/>
          </c:marker>
          <c:cat>
            <c:numRef>
              <c:f>'Ark1'!$A$2:$A$28</c:f>
              <c:numCache>
                <c:formatCode>0</c:formatCode>
                <c:ptCount val="27"/>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6">
                  <c:v>2011</c:v>
                </c:pt>
              </c:numCache>
            </c:numRef>
          </c:cat>
          <c:val>
            <c:numRef>
              <c:f>'Ark1'!$F$2:$F$28</c:f>
              <c:numCache>
                <c:formatCode>General</c:formatCode>
                <c:ptCount val="27"/>
                <c:pt idx="0" formatCode="0.0">
                  <c:v>0</c:v>
                </c:pt>
                <c:pt idx="25" formatCode="0.0">
                  <c:v>0</c:v>
                </c:pt>
                <c:pt idx="26" formatCode="0.0">
                  <c:v>0</c:v>
                </c:pt>
              </c:numCache>
            </c:numRef>
          </c:val>
          <c:smooth val="0"/>
        </c:ser>
        <c:dLbls>
          <c:showLegendKey val="0"/>
          <c:showVal val="0"/>
          <c:showCatName val="0"/>
          <c:showSerName val="0"/>
          <c:showPercent val="0"/>
          <c:showBubbleSize val="0"/>
        </c:dLbls>
        <c:marker val="1"/>
        <c:smooth val="0"/>
        <c:axId val="117586176"/>
        <c:axId val="117584640"/>
      </c:lineChart>
      <c:valAx>
        <c:axId val="118285824"/>
        <c:scaling>
          <c:orientation val="minMax"/>
          <c:max val="200"/>
          <c:min val="-100"/>
        </c:scaling>
        <c:delete val="0"/>
        <c:axPos val="r"/>
        <c:numFmt formatCode="#,##0" sourceLinked="0"/>
        <c:majorTickMark val="out"/>
        <c:minorTickMark val="none"/>
        <c:tickLblPos val="nextTo"/>
        <c:txPr>
          <a:bodyPr/>
          <a:lstStyle/>
          <a:p>
            <a:pPr>
              <a:defRPr sz="1400"/>
            </a:pPr>
            <a:endParaRPr lang="nb-NO"/>
          </a:p>
        </c:txPr>
        <c:crossAx val="118287360"/>
        <c:crosses val="max"/>
        <c:crossBetween val="midCat"/>
        <c:majorUnit val="50"/>
      </c:valAx>
      <c:catAx>
        <c:axId val="118287360"/>
        <c:scaling>
          <c:orientation val="minMax"/>
          <c:max val="27"/>
          <c:min val="1"/>
        </c:scaling>
        <c:delete val="0"/>
        <c:axPos val="b"/>
        <c:numFmt formatCode="0" sourceLinked="1"/>
        <c:majorTickMark val="out"/>
        <c:minorTickMark val="none"/>
        <c:tickLblPos val="low"/>
        <c:txPr>
          <a:bodyPr/>
          <a:lstStyle/>
          <a:p>
            <a:pPr>
              <a:defRPr sz="1400"/>
            </a:pPr>
            <a:endParaRPr lang="nb-NO"/>
          </a:p>
        </c:txPr>
        <c:crossAx val="118285824"/>
        <c:crossesAt val="-100"/>
        <c:auto val="1"/>
        <c:lblAlgn val="ctr"/>
        <c:lblOffset val="100"/>
        <c:tickLblSkip val="5"/>
        <c:tickMarkSkip val="5"/>
        <c:noMultiLvlLbl val="0"/>
      </c:catAx>
      <c:valAx>
        <c:axId val="117584640"/>
        <c:scaling>
          <c:orientation val="minMax"/>
          <c:max val="200"/>
          <c:min val="-100"/>
        </c:scaling>
        <c:delete val="0"/>
        <c:axPos val="l"/>
        <c:numFmt formatCode="0" sourceLinked="0"/>
        <c:majorTickMark val="out"/>
        <c:minorTickMark val="none"/>
        <c:tickLblPos val="nextTo"/>
        <c:txPr>
          <a:bodyPr/>
          <a:lstStyle/>
          <a:p>
            <a:pPr>
              <a:defRPr sz="1400"/>
            </a:pPr>
            <a:endParaRPr lang="nb-NO"/>
          </a:p>
        </c:txPr>
        <c:crossAx val="117586176"/>
        <c:crosses val="autoZero"/>
        <c:crossBetween val="between"/>
        <c:majorUnit val="50"/>
      </c:valAx>
      <c:catAx>
        <c:axId val="117586176"/>
        <c:scaling>
          <c:orientation val="minMax"/>
        </c:scaling>
        <c:delete val="1"/>
        <c:axPos val="b"/>
        <c:numFmt formatCode="0" sourceLinked="1"/>
        <c:majorTickMark val="out"/>
        <c:minorTickMark val="none"/>
        <c:tickLblPos val="none"/>
        <c:crossAx val="117584640"/>
        <c:crosses val="autoZero"/>
        <c:auto val="0"/>
        <c:lblAlgn val="ctr"/>
        <c:lblOffset val="100"/>
        <c:noMultiLvlLbl val="0"/>
      </c:catAx>
      <c:spPr>
        <a:ln>
          <a:solidFill>
            <a:schemeClr val="tx1">
              <a:lumMod val="50000"/>
              <a:lumOff val="50000"/>
            </a:schemeClr>
          </a:solidFill>
        </a:ln>
      </c:spPr>
    </c:plotArea>
    <c:legend>
      <c:legendPos val="r"/>
      <c:legendEntry>
        <c:idx val="4"/>
        <c:delete val="1"/>
      </c:legendEntry>
      <c:layout>
        <c:manualLayout>
          <c:xMode val="edge"/>
          <c:yMode val="edge"/>
          <c:x val="0.13376648926401671"/>
          <c:y val="7.4016745658647534E-2"/>
          <c:w val="0.35224901356867805"/>
          <c:h val="0.32946058960063518"/>
        </c:manualLayout>
      </c:layout>
      <c:overlay val="0"/>
      <c:txPr>
        <a:bodyPr/>
        <a:lstStyle/>
        <a:p>
          <a:pPr>
            <a:defRPr sz="1400"/>
          </a:pPr>
          <a:endParaRPr lang="nb-NO"/>
        </a:p>
      </c:txPr>
    </c:legend>
    <c:plotVisOnly val="1"/>
    <c:dispBlanksAs val="span"/>
    <c:showDLblsOverMax val="0"/>
  </c:chart>
  <c:txPr>
    <a:bodyPr/>
    <a:lstStyle/>
    <a:p>
      <a:pPr>
        <a:defRPr sz="800" baseline="0">
          <a:latin typeface="Arial" pitchFamily="34" charset="0"/>
        </a:defRPr>
      </a:pPr>
      <a:endParaRPr lang="nb-NO"/>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624256377869795"/>
          <c:y val="6.0211444631863564E-2"/>
          <c:w val="0.74503297861748363"/>
          <c:h val="0.82280794911602329"/>
        </c:manualLayout>
      </c:layout>
      <c:lineChart>
        <c:grouping val="standard"/>
        <c:varyColors val="0"/>
        <c:ser>
          <c:idx val="2"/>
          <c:order val="2"/>
          <c:tx>
            <c:strRef>
              <c:f>'Ark1'!$D$1</c:f>
              <c:strCache>
                <c:ptCount val="1"/>
                <c:pt idx="0">
                  <c:v>Fastlands-Norge</c:v>
                </c:pt>
              </c:strCache>
            </c:strRef>
          </c:tx>
          <c:spPr>
            <a:ln w="38100">
              <a:solidFill>
                <a:srgbClr val="C00000"/>
              </a:solidFill>
            </a:ln>
          </c:spPr>
          <c:marker>
            <c:symbol val="none"/>
          </c:marker>
          <c:cat>
            <c:numRef>
              <c:f>'Ark1'!$A$2:$A$15</c:f>
              <c:numCache>
                <c:formatCode>General</c:formatCode>
                <c:ptCount val="14"/>
                <c:pt idx="0">
                  <c:v>2007</c:v>
                </c:pt>
                <c:pt idx="4">
                  <c:v>2008</c:v>
                </c:pt>
                <c:pt idx="8">
                  <c:v>2009</c:v>
                </c:pt>
                <c:pt idx="12">
                  <c:v>2010</c:v>
                </c:pt>
              </c:numCache>
            </c:numRef>
          </c:cat>
          <c:val>
            <c:numRef>
              <c:f>'Ark1'!$D$2:$D$15</c:f>
              <c:numCache>
                <c:formatCode>General</c:formatCode>
                <c:ptCount val="14"/>
                <c:pt idx="0">
                  <c:v>100</c:v>
                </c:pt>
                <c:pt idx="1">
                  <c:v>100.98031767367465</c:v>
                </c:pt>
                <c:pt idx="2">
                  <c:v>102.99062866627945</c:v>
                </c:pt>
                <c:pt idx="3">
                  <c:v>103.8319311053552</c:v>
                </c:pt>
                <c:pt idx="4">
                  <c:v>103.32328799344336</c:v>
                </c:pt>
                <c:pt idx="5">
                  <c:v>104.18628850264086</c:v>
                </c:pt>
                <c:pt idx="6">
                  <c:v>104.01333214875297</c:v>
                </c:pt>
                <c:pt idx="7">
                  <c:v>102.81828025589368</c:v>
                </c:pt>
                <c:pt idx="8">
                  <c:v>102.27041363753465</c:v>
                </c:pt>
                <c:pt idx="9">
                  <c:v>101.99759005930542</c:v>
                </c:pt>
                <c:pt idx="10">
                  <c:v>102.35980795554271</c:v>
                </c:pt>
                <c:pt idx="11">
                  <c:v>102.82446966975436</c:v>
                </c:pt>
                <c:pt idx="12">
                  <c:v>103.0021086890611</c:v>
                </c:pt>
                <c:pt idx="13">
                  <c:v>103.47804394834466</c:v>
                </c:pt>
              </c:numCache>
            </c:numRef>
          </c:val>
          <c:smooth val="0"/>
        </c:ser>
        <c:ser>
          <c:idx val="3"/>
          <c:order val="3"/>
          <c:tx>
            <c:strRef>
              <c:f>'Ark1'!$E$1</c:f>
              <c:strCache>
                <c:ptCount val="1"/>
                <c:pt idx="0">
                  <c:v>Euroområdet</c:v>
                </c:pt>
              </c:strCache>
            </c:strRef>
          </c:tx>
          <c:spPr>
            <a:ln w="38100">
              <a:solidFill>
                <a:schemeClr val="tx1">
                  <a:lumMod val="75000"/>
                  <a:lumOff val="25000"/>
                </a:schemeClr>
              </a:solidFill>
            </a:ln>
          </c:spPr>
          <c:marker>
            <c:symbol val="none"/>
          </c:marker>
          <c:cat>
            <c:numRef>
              <c:f>'Ark1'!$A$2:$A$15</c:f>
              <c:numCache>
                <c:formatCode>General</c:formatCode>
                <c:ptCount val="14"/>
                <c:pt idx="0">
                  <c:v>2007</c:v>
                </c:pt>
                <c:pt idx="4">
                  <c:v>2008</c:v>
                </c:pt>
                <c:pt idx="8">
                  <c:v>2009</c:v>
                </c:pt>
                <c:pt idx="12">
                  <c:v>2010</c:v>
                </c:pt>
              </c:numCache>
            </c:numRef>
          </c:cat>
          <c:val>
            <c:numRef>
              <c:f>'Ark1'!$E$2:$E$15</c:f>
              <c:numCache>
                <c:formatCode>General</c:formatCode>
                <c:ptCount val="14"/>
                <c:pt idx="0">
                  <c:v>100</c:v>
                </c:pt>
                <c:pt idx="1">
                  <c:v>100.38835513673338</c:v>
                </c:pt>
                <c:pt idx="2">
                  <c:v>100.99301933863967</c:v>
                </c:pt>
                <c:pt idx="3">
                  <c:v>101.38358892461405</c:v>
                </c:pt>
                <c:pt idx="4">
                  <c:v>102.08868827619037</c:v>
                </c:pt>
                <c:pt idx="5">
                  <c:v>101.66036389015105</c:v>
                </c:pt>
                <c:pt idx="6">
                  <c:v>101.1303411826883</c:v>
                </c:pt>
                <c:pt idx="7">
                  <c:v>99.288501617873479</c:v>
                </c:pt>
                <c:pt idx="8">
                  <c:v>96.815024195976903</c:v>
                </c:pt>
                <c:pt idx="9">
                  <c:v>96.689206051850618</c:v>
                </c:pt>
                <c:pt idx="10">
                  <c:v>97.096753081996127</c:v>
                </c:pt>
                <c:pt idx="11">
                  <c:v>97.261906290434169</c:v>
                </c:pt>
                <c:pt idx="12">
                  <c:v>97.572911650908779</c:v>
                </c:pt>
                <c:pt idx="13">
                  <c:v>98.511027203469254</c:v>
                </c:pt>
              </c:numCache>
            </c:numRef>
          </c:val>
          <c:smooth val="0"/>
        </c:ser>
        <c:dLbls>
          <c:showLegendKey val="0"/>
          <c:showVal val="0"/>
          <c:showCatName val="0"/>
          <c:showSerName val="0"/>
          <c:showPercent val="0"/>
          <c:showBubbleSize val="0"/>
        </c:dLbls>
        <c:marker val="1"/>
        <c:smooth val="0"/>
        <c:axId val="117890048"/>
        <c:axId val="117711616"/>
      </c:lineChart>
      <c:lineChart>
        <c:grouping val="standard"/>
        <c:varyColors val="0"/>
        <c:ser>
          <c:idx val="1"/>
          <c:order val="0"/>
          <c:tx>
            <c:strRef>
              <c:f>'Ark1'!$B$1</c:f>
              <c:strCache>
                <c:ptCount val="1"/>
                <c:pt idx="0">
                  <c:v>USA</c:v>
                </c:pt>
              </c:strCache>
            </c:strRef>
          </c:tx>
          <c:spPr>
            <a:ln w="38100">
              <a:solidFill>
                <a:srgbClr val="0070C0"/>
              </a:solidFill>
            </a:ln>
          </c:spPr>
          <c:marker>
            <c:symbol val="none"/>
          </c:marker>
          <c:cat>
            <c:numRef>
              <c:f>'Ark1'!$A$2:$A$15</c:f>
              <c:numCache>
                <c:formatCode>General</c:formatCode>
                <c:ptCount val="14"/>
                <c:pt idx="0">
                  <c:v>2007</c:v>
                </c:pt>
                <c:pt idx="4">
                  <c:v>2008</c:v>
                </c:pt>
                <c:pt idx="8">
                  <c:v>2009</c:v>
                </c:pt>
                <c:pt idx="12">
                  <c:v>2010</c:v>
                </c:pt>
              </c:numCache>
            </c:numRef>
          </c:cat>
          <c:val>
            <c:numRef>
              <c:f>'Ark1'!$B$2:$B$15</c:f>
              <c:numCache>
                <c:formatCode>General</c:formatCode>
                <c:ptCount val="14"/>
                <c:pt idx="0">
                  <c:v>100</c:v>
                </c:pt>
                <c:pt idx="1">
                  <c:v>100.80065396927371</c:v>
                </c:pt>
                <c:pt idx="2">
                  <c:v>101.36905716883258</c:v>
                </c:pt>
                <c:pt idx="3">
                  <c:v>102.09484082418435</c:v>
                </c:pt>
                <c:pt idx="4">
                  <c:v>101.9091930049741</c:v>
                </c:pt>
                <c:pt idx="5">
                  <c:v>102.06046159840426</c:v>
                </c:pt>
                <c:pt idx="6">
                  <c:v>101.02526491103421</c:v>
                </c:pt>
                <c:pt idx="7">
                  <c:v>99.269632447877427</c:v>
                </c:pt>
                <c:pt idx="8">
                  <c:v>98.038856164958958</c:v>
                </c:pt>
                <c:pt idx="9">
                  <c:v>97.866196053264858</c:v>
                </c:pt>
                <c:pt idx="10">
                  <c:v>98.254299313179473</c:v>
                </c:pt>
                <c:pt idx="11">
                  <c:v>99.462920095039493</c:v>
                </c:pt>
                <c:pt idx="12">
                  <c:v>100.37817148357766</c:v>
                </c:pt>
                <c:pt idx="13">
                  <c:v>100.7807904165988</c:v>
                </c:pt>
              </c:numCache>
            </c:numRef>
          </c:val>
          <c:smooth val="0"/>
        </c:ser>
        <c:ser>
          <c:idx val="0"/>
          <c:order val="1"/>
          <c:tx>
            <c:strRef>
              <c:f>'Ark1'!$C$1</c:f>
              <c:strCache>
                <c:ptCount val="1"/>
                <c:pt idx="0">
                  <c:v>Sverige</c:v>
                </c:pt>
              </c:strCache>
            </c:strRef>
          </c:tx>
          <c:spPr>
            <a:ln w="38100">
              <a:solidFill>
                <a:srgbClr val="FF6600"/>
              </a:solidFill>
            </a:ln>
          </c:spPr>
          <c:marker>
            <c:symbol val="none"/>
          </c:marker>
          <c:cat>
            <c:numRef>
              <c:f>'Ark1'!$A$2:$A$15</c:f>
              <c:numCache>
                <c:formatCode>General</c:formatCode>
                <c:ptCount val="14"/>
                <c:pt idx="0">
                  <c:v>2007</c:v>
                </c:pt>
                <c:pt idx="4">
                  <c:v>2008</c:v>
                </c:pt>
                <c:pt idx="8">
                  <c:v>2009</c:v>
                </c:pt>
                <c:pt idx="12">
                  <c:v>2010</c:v>
                </c:pt>
              </c:numCache>
            </c:numRef>
          </c:cat>
          <c:val>
            <c:numRef>
              <c:f>'Ark1'!$C$2:$C$15</c:f>
              <c:numCache>
                <c:formatCode>General</c:formatCode>
                <c:ptCount val="14"/>
                <c:pt idx="0">
                  <c:v>100</c:v>
                </c:pt>
                <c:pt idx="1">
                  <c:v>100.63498146026086</c:v>
                </c:pt>
                <c:pt idx="2">
                  <c:v>101.34377798002203</c:v>
                </c:pt>
                <c:pt idx="3">
                  <c:v>102.60428372985899</c:v>
                </c:pt>
                <c:pt idx="4">
                  <c:v>101.60157799647905</c:v>
                </c:pt>
                <c:pt idx="5">
                  <c:v>101.42741867140262</c:v>
                </c:pt>
                <c:pt idx="6">
                  <c:v>101.5474142007409</c:v>
                </c:pt>
                <c:pt idx="7">
                  <c:v>97.565945342465398</c:v>
                </c:pt>
                <c:pt idx="8">
                  <c:v>94.883916300354358</c:v>
                </c:pt>
                <c:pt idx="9">
                  <c:v>95.135698117285017</c:v>
                </c:pt>
                <c:pt idx="10">
                  <c:v>95.577605911100136</c:v>
                </c:pt>
                <c:pt idx="11">
                  <c:v>96.128578218783261</c:v>
                </c:pt>
                <c:pt idx="12">
                  <c:v>97.532661014471458</c:v>
                </c:pt>
                <c:pt idx="13">
                  <c:v>99.427411302178712</c:v>
                </c:pt>
              </c:numCache>
            </c:numRef>
          </c:val>
          <c:smooth val="0"/>
        </c:ser>
        <c:ser>
          <c:idx val="4"/>
          <c:order val="4"/>
          <c:tx>
            <c:strRef>
              <c:f>'Ark1'!$F$1</c:f>
              <c:strCache>
                <c:ptCount val="1"/>
                <c:pt idx="0">
                  <c:v>Kolonne2</c:v>
                </c:pt>
              </c:strCache>
            </c:strRef>
          </c:tx>
          <c:marker>
            <c:symbol val="none"/>
          </c:marker>
          <c:cat>
            <c:numRef>
              <c:f>'Ark1'!$A$2:$A$15</c:f>
              <c:numCache>
                <c:formatCode>General</c:formatCode>
                <c:ptCount val="14"/>
                <c:pt idx="0">
                  <c:v>2007</c:v>
                </c:pt>
                <c:pt idx="4">
                  <c:v>2008</c:v>
                </c:pt>
                <c:pt idx="8">
                  <c:v>2009</c:v>
                </c:pt>
                <c:pt idx="12">
                  <c:v>2010</c:v>
                </c:pt>
              </c:numCache>
            </c:numRef>
          </c:cat>
          <c:val>
            <c:numRef>
              <c:f>'Ark1'!$F$2:$F$15</c:f>
              <c:numCache>
                <c:formatCode>General</c:formatCode>
                <c:ptCount val="14"/>
              </c:numCache>
            </c:numRef>
          </c:val>
          <c:smooth val="0"/>
        </c:ser>
        <c:dLbls>
          <c:showLegendKey val="0"/>
          <c:showVal val="0"/>
          <c:showCatName val="0"/>
          <c:showSerName val="0"/>
          <c:showPercent val="0"/>
          <c:showBubbleSize val="0"/>
        </c:dLbls>
        <c:marker val="1"/>
        <c:smooth val="0"/>
        <c:axId val="117714944"/>
        <c:axId val="117713152"/>
      </c:lineChart>
      <c:catAx>
        <c:axId val="117890048"/>
        <c:scaling>
          <c:orientation val="minMax"/>
        </c:scaling>
        <c:delete val="0"/>
        <c:axPos val="b"/>
        <c:numFmt formatCode="General" sourceLinked="1"/>
        <c:majorTickMark val="out"/>
        <c:minorTickMark val="none"/>
        <c:tickLblPos val="nextTo"/>
        <c:txPr>
          <a:bodyPr rot="0"/>
          <a:lstStyle/>
          <a:p>
            <a:pPr>
              <a:defRPr sz="1200" baseline="0"/>
            </a:pPr>
            <a:endParaRPr lang="nb-NO"/>
          </a:p>
        </c:txPr>
        <c:crossAx val="117711616"/>
        <c:crossesAt val="0"/>
        <c:auto val="0"/>
        <c:lblAlgn val="ctr"/>
        <c:lblOffset val="100"/>
        <c:tickLblSkip val="4"/>
        <c:tickMarkSkip val="4"/>
        <c:noMultiLvlLbl val="0"/>
      </c:catAx>
      <c:valAx>
        <c:axId val="117711616"/>
        <c:scaling>
          <c:orientation val="minMax"/>
          <c:max val="105"/>
          <c:min val="93"/>
        </c:scaling>
        <c:delete val="0"/>
        <c:axPos val="l"/>
        <c:numFmt formatCode="0" sourceLinked="0"/>
        <c:majorTickMark val="out"/>
        <c:minorTickMark val="none"/>
        <c:tickLblPos val="nextTo"/>
        <c:txPr>
          <a:bodyPr/>
          <a:lstStyle/>
          <a:p>
            <a:pPr>
              <a:defRPr sz="1200" baseline="0"/>
            </a:pPr>
            <a:endParaRPr lang="nb-NO"/>
          </a:p>
        </c:txPr>
        <c:crossAx val="117890048"/>
        <c:crosses val="autoZero"/>
        <c:crossBetween val="midCat"/>
        <c:majorUnit val="2"/>
      </c:valAx>
      <c:valAx>
        <c:axId val="117713152"/>
        <c:scaling>
          <c:orientation val="minMax"/>
          <c:max val="105"/>
          <c:min val="93"/>
        </c:scaling>
        <c:delete val="0"/>
        <c:axPos val="r"/>
        <c:numFmt formatCode="#,##0" sourceLinked="0"/>
        <c:majorTickMark val="out"/>
        <c:minorTickMark val="none"/>
        <c:tickLblPos val="nextTo"/>
        <c:txPr>
          <a:bodyPr/>
          <a:lstStyle/>
          <a:p>
            <a:pPr>
              <a:defRPr sz="1200" baseline="0"/>
            </a:pPr>
            <a:endParaRPr lang="nb-NO"/>
          </a:p>
        </c:txPr>
        <c:crossAx val="117714944"/>
        <c:crosses val="max"/>
        <c:crossBetween val="between"/>
        <c:majorUnit val="2"/>
      </c:valAx>
      <c:catAx>
        <c:axId val="117714944"/>
        <c:scaling>
          <c:orientation val="minMax"/>
        </c:scaling>
        <c:delete val="1"/>
        <c:axPos val="b"/>
        <c:numFmt formatCode="General" sourceLinked="1"/>
        <c:majorTickMark val="out"/>
        <c:minorTickMark val="none"/>
        <c:tickLblPos val="none"/>
        <c:crossAx val="117713152"/>
        <c:crosses val="autoZero"/>
        <c:auto val="0"/>
        <c:lblAlgn val="ctr"/>
        <c:lblOffset val="100"/>
        <c:noMultiLvlLbl val="0"/>
      </c:catAx>
      <c:spPr>
        <a:ln>
          <a:solidFill>
            <a:schemeClr val="tx1">
              <a:lumMod val="50000"/>
              <a:lumOff val="50000"/>
            </a:schemeClr>
          </a:solidFill>
        </a:ln>
      </c:spPr>
    </c:plotArea>
    <c:legend>
      <c:legendPos val="t"/>
      <c:legendEntry>
        <c:idx val="4"/>
        <c:delete val="1"/>
      </c:legendEntry>
      <c:layout>
        <c:manualLayout>
          <c:xMode val="edge"/>
          <c:yMode val="edge"/>
          <c:x val="0.1302512624431294"/>
          <c:y val="0.47955506458982688"/>
          <c:w val="0.40343966967999417"/>
          <c:h val="0.36816297141950188"/>
        </c:manualLayout>
      </c:layout>
      <c:overlay val="0"/>
      <c:txPr>
        <a:bodyPr/>
        <a:lstStyle/>
        <a:p>
          <a:pPr>
            <a:defRPr sz="1200" baseline="0"/>
          </a:pPr>
          <a:endParaRPr lang="nb-NO"/>
        </a:p>
      </c:txPr>
    </c:legend>
    <c:plotVisOnly val="1"/>
    <c:dispBlanksAs val="span"/>
    <c:showDLblsOverMax val="0"/>
  </c:chart>
  <c:txPr>
    <a:bodyPr/>
    <a:lstStyle/>
    <a:p>
      <a:pPr>
        <a:defRPr sz="800" baseline="0">
          <a:latin typeface="Arial" pitchFamily="34" charset="0"/>
        </a:defRPr>
      </a:pPr>
      <a:endParaRPr lang="nb-NO"/>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71832232749535"/>
          <c:y val="2.6419398285530252E-2"/>
          <c:w val="0.81189225305762369"/>
          <c:h val="0.84342036335093151"/>
        </c:manualLayout>
      </c:layout>
      <c:lineChart>
        <c:grouping val="standard"/>
        <c:varyColors val="0"/>
        <c:ser>
          <c:idx val="0"/>
          <c:order val="1"/>
          <c:tx>
            <c:strRef>
              <c:f>'Ark1'!$C$1</c:f>
              <c:strCache>
                <c:ptCount val="1"/>
                <c:pt idx="0">
                  <c:v>Norge</c:v>
                </c:pt>
              </c:strCache>
            </c:strRef>
          </c:tx>
          <c:spPr>
            <a:ln w="38100">
              <a:solidFill>
                <a:srgbClr val="C00000"/>
              </a:solidFill>
            </a:ln>
          </c:spPr>
          <c:marker>
            <c:symbol val="none"/>
          </c:marker>
          <c:cat>
            <c:numRef>
              <c:f>'Ark1'!$A$2:$A$56</c:f>
              <c:numCache>
                <c:formatCode>General</c:formatCode>
                <c:ptCount val="55"/>
                <c:pt idx="0">
                  <c:v>2006</c:v>
                </c:pt>
                <c:pt idx="12">
                  <c:v>2007</c:v>
                </c:pt>
                <c:pt idx="24">
                  <c:v>2008</c:v>
                </c:pt>
                <c:pt idx="36">
                  <c:v>2009</c:v>
                </c:pt>
                <c:pt idx="48">
                  <c:v>2010</c:v>
                </c:pt>
              </c:numCache>
            </c:numRef>
          </c:cat>
          <c:val>
            <c:numRef>
              <c:f>'Ark1'!$C$2:$C$56</c:f>
              <c:numCache>
                <c:formatCode>General</c:formatCode>
                <c:ptCount val="55"/>
                <c:pt idx="0">
                  <c:v>4.0999999999999996</c:v>
                </c:pt>
                <c:pt idx="1">
                  <c:v>3.9</c:v>
                </c:pt>
                <c:pt idx="2">
                  <c:v>3.9</c:v>
                </c:pt>
                <c:pt idx="3">
                  <c:v>3.8</c:v>
                </c:pt>
                <c:pt idx="4">
                  <c:v>3.7</c:v>
                </c:pt>
                <c:pt idx="5">
                  <c:v>3.5</c:v>
                </c:pt>
                <c:pt idx="6">
                  <c:v>3.3</c:v>
                </c:pt>
                <c:pt idx="7">
                  <c:v>3.2</c:v>
                </c:pt>
                <c:pt idx="8">
                  <c:v>3.1</c:v>
                </c:pt>
                <c:pt idx="9">
                  <c:v>3</c:v>
                </c:pt>
                <c:pt idx="10">
                  <c:v>2.9</c:v>
                </c:pt>
                <c:pt idx="11">
                  <c:v>2.8</c:v>
                </c:pt>
                <c:pt idx="12">
                  <c:v>2.8</c:v>
                </c:pt>
                <c:pt idx="13">
                  <c:v>2.7</c:v>
                </c:pt>
                <c:pt idx="14">
                  <c:v>2.6</c:v>
                </c:pt>
                <c:pt idx="15">
                  <c:v>2.6</c:v>
                </c:pt>
                <c:pt idx="16">
                  <c:v>2.4</c:v>
                </c:pt>
                <c:pt idx="17">
                  <c:v>2.5</c:v>
                </c:pt>
                <c:pt idx="18">
                  <c:v>2.5</c:v>
                </c:pt>
                <c:pt idx="19">
                  <c:v>2.4</c:v>
                </c:pt>
                <c:pt idx="20">
                  <c:v>2.5</c:v>
                </c:pt>
                <c:pt idx="21">
                  <c:v>2.5</c:v>
                </c:pt>
                <c:pt idx="22">
                  <c:v>2.5</c:v>
                </c:pt>
                <c:pt idx="23">
                  <c:v>2.4</c:v>
                </c:pt>
                <c:pt idx="24">
                  <c:v>2.4</c:v>
                </c:pt>
                <c:pt idx="25">
                  <c:v>2.4</c:v>
                </c:pt>
                <c:pt idx="26">
                  <c:v>2.2999999999999998</c:v>
                </c:pt>
                <c:pt idx="27">
                  <c:v>2.4</c:v>
                </c:pt>
                <c:pt idx="28">
                  <c:v>2.4</c:v>
                </c:pt>
                <c:pt idx="29">
                  <c:v>2.5</c:v>
                </c:pt>
                <c:pt idx="30">
                  <c:v>2.4</c:v>
                </c:pt>
                <c:pt idx="31">
                  <c:v>2.4</c:v>
                </c:pt>
                <c:pt idx="32">
                  <c:v>2.5</c:v>
                </c:pt>
                <c:pt idx="33">
                  <c:v>2.7</c:v>
                </c:pt>
                <c:pt idx="34">
                  <c:v>2.9</c:v>
                </c:pt>
                <c:pt idx="35">
                  <c:v>2.8</c:v>
                </c:pt>
                <c:pt idx="36">
                  <c:v>3</c:v>
                </c:pt>
                <c:pt idx="37">
                  <c:v>3</c:v>
                </c:pt>
                <c:pt idx="38">
                  <c:v>3.1</c:v>
                </c:pt>
                <c:pt idx="39">
                  <c:v>3.1</c:v>
                </c:pt>
                <c:pt idx="40">
                  <c:v>3.1</c:v>
                </c:pt>
                <c:pt idx="41">
                  <c:v>3</c:v>
                </c:pt>
                <c:pt idx="42">
                  <c:v>3.1</c:v>
                </c:pt>
                <c:pt idx="43">
                  <c:v>3.2</c:v>
                </c:pt>
                <c:pt idx="44">
                  <c:v>3.2</c:v>
                </c:pt>
                <c:pt idx="45">
                  <c:v>3.3</c:v>
                </c:pt>
                <c:pt idx="46">
                  <c:v>3.3</c:v>
                </c:pt>
                <c:pt idx="47">
                  <c:v>3.4</c:v>
                </c:pt>
                <c:pt idx="48">
                  <c:v>3.4</c:v>
                </c:pt>
                <c:pt idx="49">
                  <c:v>3.5</c:v>
                </c:pt>
                <c:pt idx="50">
                  <c:v>3.5</c:v>
                </c:pt>
                <c:pt idx="51">
                  <c:v>3.6</c:v>
                </c:pt>
                <c:pt idx="52">
                  <c:v>3.6</c:v>
                </c:pt>
                <c:pt idx="53">
                  <c:v>3.5</c:v>
                </c:pt>
              </c:numCache>
            </c:numRef>
          </c:val>
          <c:smooth val="0"/>
        </c:ser>
        <c:dLbls>
          <c:showLegendKey val="0"/>
          <c:showVal val="0"/>
          <c:showCatName val="0"/>
          <c:showSerName val="0"/>
          <c:showPercent val="0"/>
          <c:showBubbleSize val="0"/>
        </c:dLbls>
        <c:marker val="1"/>
        <c:smooth val="0"/>
        <c:axId val="117752192"/>
        <c:axId val="117753728"/>
      </c:lineChart>
      <c:lineChart>
        <c:grouping val="standard"/>
        <c:varyColors val="0"/>
        <c:ser>
          <c:idx val="1"/>
          <c:order val="0"/>
          <c:tx>
            <c:strRef>
              <c:f>'Ark1'!$B$1</c:f>
              <c:strCache>
                <c:ptCount val="1"/>
                <c:pt idx="0">
                  <c:v>Euroområdet</c:v>
                </c:pt>
              </c:strCache>
            </c:strRef>
          </c:tx>
          <c:spPr>
            <a:ln w="38100">
              <a:solidFill>
                <a:schemeClr val="tx1">
                  <a:lumMod val="75000"/>
                  <a:lumOff val="25000"/>
                </a:schemeClr>
              </a:solidFill>
            </a:ln>
          </c:spPr>
          <c:marker>
            <c:symbol val="none"/>
          </c:marker>
          <c:cat>
            <c:numRef>
              <c:f>'Ark1'!$A$2:$A$56</c:f>
              <c:numCache>
                <c:formatCode>General</c:formatCode>
                <c:ptCount val="55"/>
                <c:pt idx="0">
                  <c:v>2006</c:v>
                </c:pt>
                <c:pt idx="12">
                  <c:v>2007</c:v>
                </c:pt>
                <c:pt idx="24">
                  <c:v>2008</c:v>
                </c:pt>
                <c:pt idx="36">
                  <c:v>2009</c:v>
                </c:pt>
                <c:pt idx="48">
                  <c:v>2010</c:v>
                </c:pt>
              </c:numCache>
            </c:numRef>
          </c:cat>
          <c:val>
            <c:numRef>
              <c:f>'Ark1'!$B$2:$B$56</c:f>
              <c:numCache>
                <c:formatCode>General</c:formatCode>
                <c:ptCount val="55"/>
                <c:pt idx="0">
                  <c:v>8.8000000000000007</c:v>
                </c:pt>
                <c:pt idx="1">
                  <c:v>8.8000000000000007</c:v>
                </c:pt>
                <c:pt idx="2">
                  <c:v>8.7000000000000011</c:v>
                </c:pt>
                <c:pt idx="3">
                  <c:v>8.6</c:v>
                </c:pt>
                <c:pt idx="4">
                  <c:v>8.5</c:v>
                </c:pt>
                <c:pt idx="5">
                  <c:v>8.4</c:v>
                </c:pt>
                <c:pt idx="6">
                  <c:v>8.2000000000000011</c:v>
                </c:pt>
                <c:pt idx="7">
                  <c:v>8.2000000000000011</c:v>
                </c:pt>
                <c:pt idx="8">
                  <c:v>8.2000000000000011</c:v>
                </c:pt>
                <c:pt idx="9">
                  <c:v>8.1</c:v>
                </c:pt>
                <c:pt idx="10">
                  <c:v>8</c:v>
                </c:pt>
                <c:pt idx="11">
                  <c:v>7.9</c:v>
                </c:pt>
                <c:pt idx="12">
                  <c:v>7.8</c:v>
                </c:pt>
                <c:pt idx="13">
                  <c:v>7.7</c:v>
                </c:pt>
                <c:pt idx="14">
                  <c:v>7.6</c:v>
                </c:pt>
                <c:pt idx="15">
                  <c:v>7.5</c:v>
                </c:pt>
                <c:pt idx="16">
                  <c:v>7.5</c:v>
                </c:pt>
                <c:pt idx="17">
                  <c:v>7.5</c:v>
                </c:pt>
                <c:pt idx="18">
                  <c:v>7.5</c:v>
                </c:pt>
                <c:pt idx="19">
                  <c:v>7.5</c:v>
                </c:pt>
                <c:pt idx="20">
                  <c:v>7.4</c:v>
                </c:pt>
                <c:pt idx="21">
                  <c:v>7.3</c:v>
                </c:pt>
                <c:pt idx="22">
                  <c:v>7.3</c:v>
                </c:pt>
                <c:pt idx="23">
                  <c:v>7.4</c:v>
                </c:pt>
                <c:pt idx="24">
                  <c:v>7.3</c:v>
                </c:pt>
                <c:pt idx="25">
                  <c:v>7.2</c:v>
                </c:pt>
                <c:pt idx="26">
                  <c:v>7.2</c:v>
                </c:pt>
                <c:pt idx="27">
                  <c:v>7.3</c:v>
                </c:pt>
                <c:pt idx="28">
                  <c:v>7.4</c:v>
                </c:pt>
                <c:pt idx="29">
                  <c:v>7.5</c:v>
                </c:pt>
                <c:pt idx="30">
                  <c:v>7.5</c:v>
                </c:pt>
                <c:pt idx="31">
                  <c:v>7.6</c:v>
                </c:pt>
                <c:pt idx="32">
                  <c:v>7.7</c:v>
                </c:pt>
                <c:pt idx="33">
                  <c:v>7.8</c:v>
                </c:pt>
                <c:pt idx="34">
                  <c:v>8</c:v>
                </c:pt>
                <c:pt idx="35">
                  <c:v>8.2000000000000011</c:v>
                </c:pt>
                <c:pt idx="36">
                  <c:v>8.5</c:v>
                </c:pt>
                <c:pt idx="37">
                  <c:v>8.8000000000000007</c:v>
                </c:pt>
                <c:pt idx="38">
                  <c:v>9.1</c:v>
                </c:pt>
                <c:pt idx="39">
                  <c:v>9.2000000000000011</c:v>
                </c:pt>
                <c:pt idx="40">
                  <c:v>9.3000000000000007</c:v>
                </c:pt>
                <c:pt idx="41">
                  <c:v>9.5</c:v>
                </c:pt>
                <c:pt idx="42">
                  <c:v>9.6</c:v>
                </c:pt>
                <c:pt idx="43">
                  <c:v>9.7000000000000011</c:v>
                </c:pt>
                <c:pt idx="44">
                  <c:v>9.8000000000000007</c:v>
                </c:pt>
                <c:pt idx="45">
                  <c:v>9.8000000000000007</c:v>
                </c:pt>
                <c:pt idx="46">
                  <c:v>9.8000000000000007</c:v>
                </c:pt>
                <c:pt idx="47">
                  <c:v>9.8000000000000007</c:v>
                </c:pt>
                <c:pt idx="48">
                  <c:v>9.9</c:v>
                </c:pt>
                <c:pt idx="49">
                  <c:v>9.9</c:v>
                </c:pt>
                <c:pt idx="50">
                  <c:v>10</c:v>
                </c:pt>
                <c:pt idx="51">
                  <c:v>10</c:v>
                </c:pt>
                <c:pt idx="52">
                  <c:v>10</c:v>
                </c:pt>
                <c:pt idx="53">
                  <c:v>10</c:v>
                </c:pt>
              </c:numCache>
            </c:numRef>
          </c:val>
          <c:smooth val="0"/>
        </c:ser>
        <c:ser>
          <c:idx val="2"/>
          <c:order val="2"/>
          <c:tx>
            <c:strRef>
              <c:f>'Ark1'!$D$1</c:f>
              <c:strCache>
                <c:ptCount val="1"/>
                <c:pt idx="0">
                  <c:v>USA</c:v>
                </c:pt>
              </c:strCache>
            </c:strRef>
          </c:tx>
          <c:spPr>
            <a:ln w="38100">
              <a:solidFill>
                <a:srgbClr val="0070C0"/>
              </a:solidFill>
            </a:ln>
          </c:spPr>
          <c:marker>
            <c:symbol val="none"/>
          </c:marker>
          <c:cat>
            <c:numRef>
              <c:f>'Ark1'!$A$2:$A$56</c:f>
              <c:numCache>
                <c:formatCode>General</c:formatCode>
                <c:ptCount val="55"/>
                <c:pt idx="0">
                  <c:v>2006</c:v>
                </c:pt>
                <c:pt idx="12">
                  <c:v>2007</c:v>
                </c:pt>
                <c:pt idx="24">
                  <c:v>2008</c:v>
                </c:pt>
                <c:pt idx="36">
                  <c:v>2009</c:v>
                </c:pt>
                <c:pt idx="48">
                  <c:v>2010</c:v>
                </c:pt>
              </c:numCache>
            </c:numRef>
          </c:cat>
          <c:val>
            <c:numRef>
              <c:f>'Ark1'!$D$2:$D$56</c:f>
              <c:numCache>
                <c:formatCode>General</c:formatCode>
                <c:ptCount val="55"/>
                <c:pt idx="0">
                  <c:v>4.7</c:v>
                </c:pt>
                <c:pt idx="1">
                  <c:v>4.8</c:v>
                </c:pt>
                <c:pt idx="2">
                  <c:v>4.7</c:v>
                </c:pt>
                <c:pt idx="3">
                  <c:v>4.7</c:v>
                </c:pt>
                <c:pt idx="4">
                  <c:v>4.5999999999999996</c:v>
                </c:pt>
                <c:pt idx="5">
                  <c:v>4.5999999999999996</c:v>
                </c:pt>
                <c:pt idx="6">
                  <c:v>4.7</c:v>
                </c:pt>
                <c:pt idx="7">
                  <c:v>4.7</c:v>
                </c:pt>
                <c:pt idx="8">
                  <c:v>4.5</c:v>
                </c:pt>
                <c:pt idx="9">
                  <c:v>4.4000000000000004</c:v>
                </c:pt>
                <c:pt idx="10">
                  <c:v>4.5</c:v>
                </c:pt>
                <c:pt idx="11">
                  <c:v>4.4000000000000004</c:v>
                </c:pt>
                <c:pt idx="12">
                  <c:v>4.5999999999999996</c:v>
                </c:pt>
                <c:pt idx="13">
                  <c:v>4.5</c:v>
                </c:pt>
                <c:pt idx="14">
                  <c:v>4.4000000000000004</c:v>
                </c:pt>
                <c:pt idx="15">
                  <c:v>4.5</c:v>
                </c:pt>
                <c:pt idx="16">
                  <c:v>4.4000000000000004</c:v>
                </c:pt>
                <c:pt idx="17">
                  <c:v>4.5999999999999996</c:v>
                </c:pt>
                <c:pt idx="18">
                  <c:v>4.5999999999999996</c:v>
                </c:pt>
                <c:pt idx="19">
                  <c:v>4.5999999999999996</c:v>
                </c:pt>
                <c:pt idx="20">
                  <c:v>4.7</c:v>
                </c:pt>
                <c:pt idx="21">
                  <c:v>4.7</c:v>
                </c:pt>
                <c:pt idx="22">
                  <c:v>4.7</c:v>
                </c:pt>
                <c:pt idx="23">
                  <c:v>5</c:v>
                </c:pt>
                <c:pt idx="24">
                  <c:v>5</c:v>
                </c:pt>
                <c:pt idx="25">
                  <c:v>4.8</c:v>
                </c:pt>
                <c:pt idx="26">
                  <c:v>5.0999999999999996</c:v>
                </c:pt>
                <c:pt idx="27">
                  <c:v>5</c:v>
                </c:pt>
                <c:pt idx="28">
                  <c:v>5.4</c:v>
                </c:pt>
                <c:pt idx="29">
                  <c:v>5.5</c:v>
                </c:pt>
                <c:pt idx="30">
                  <c:v>5.8</c:v>
                </c:pt>
                <c:pt idx="31">
                  <c:v>6.1</c:v>
                </c:pt>
                <c:pt idx="32">
                  <c:v>6.2</c:v>
                </c:pt>
                <c:pt idx="33">
                  <c:v>6.6</c:v>
                </c:pt>
                <c:pt idx="34">
                  <c:v>6.9</c:v>
                </c:pt>
                <c:pt idx="35">
                  <c:v>7.4</c:v>
                </c:pt>
                <c:pt idx="36">
                  <c:v>7.7</c:v>
                </c:pt>
                <c:pt idx="37">
                  <c:v>8.2000000000000011</c:v>
                </c:pt>
                <c:pt idx="38">
                  <c:v>8.6</c:v>
                </c:pt>
                <c:pt idx="39">
                  <c:v>8.9</c:v>
                </c:pt>
                <c:pt idx="40">
                  <c:v>9.4</c:v>
                </c:pt>
                <c:pt idx="41">
                  <c:v>9.5</c:v>
                </c:pt>
                <c:pt idx="42">
                  <c:v>9.4</c:v>
                </c:pt>
                <c:pt idx="43">
                  <c:v>9.7000000000000011</c:v>
                </c:pt>
                <c:pt idx="44">
                  <c:v>9.8000000000000007</c:v>
                </c:pt>
                <c:pt idx="45">
                  <c:v>10.1</c:v>
                </c:pt>
                <c:pt idx="46">
                  <c:v>10</c:v>
                </c:pt>
                <c:pt idx="47">
                  <c:v>10</c:v>
                </c:pt>
                <c:pt idx="48">
                  <c:v>9.7000000000000011</c:v>
                </c:pt>
                <c:pt idx="49">
                  <c:v>9.7000000000000011</c:v>
                </c:pt>
                <c:pt idx="50">
                  <c:v>9.7000000000000011</c:v>
                </c:pt>
                <c:pt idx="51">
                  <c:v>9.9</c:v>
                </c:pt>
                <c:pt idx="52">
                  <c:v>9.7000000000000011</c:v>
                </c:pt>
                <c:pt idx="53">
                  <c:v>9.5</c:v>
                </c:pt>
                <c:pt idx="54">
                  <c:v>9.5</c:v>
                </c:pt>
              </c:numCache>
            </c:numRef>
          </c:val>
          <c:smooth val="0"/>
        </c:ser>
        <c:ser>
          <c:idx val="3"/>
          <c:order val="3"/>
          <c:tx>
            <c:strRef>
              <c:f>'Ark1'!$E$1</c:f>
              <c:strCache>
                <c:ptCount val="1"/>
                <c:pt idx="0">
                  <c:v>Kolonne2</c:v>
                </c:pt>
              </c:strCache>
            </c:strRef>
          </c:tx>
          <c:marker>
            <c:symbol val="none"/>
          </c:marker>
          <c:cat>
            <c:numRef>
              <c:f>'Ark1'!$A$2:$A$56</c:f>
              <c:numCache>
                <c:formatCode>General</c:formatCode>
                <c:ptCount val="55"/>
                <c:pt idx="0">
                  <c:v>2006</c:v>
                </c:pt>
                <c:pt idx="12">
                  <c:v>2007</c:v>
                </c:pt>
                <c:pt idx="24">
                  <c:v>2008</c:v>
                </c:pt>
                <c:pt idx="36">
                  <c:v>2009</c:v>
                </c:pt>
                <c:pt idx="48">
                  <c:v>2010</c:v>
                </c:pt>
              </c:numCache>
            </c:numRef>
          </c:cat>
          <c:val>
            <c:numRef>
              <c:f>'Ark1'!$E$2:$E$56</c:f>
              <c:numCache>
                <c:formatCode>General</c:formatCode>
                <c:ptCount val="55"/>
              </c:numCache>
            </c:numRef>
          </c:val>
          <c:smooth val="0"/>
        </c:ser>
        <c:ser>
          <c:idx val="4"/>
          <c:order val="4"/>
          <c:tx>
            <c:strRef>
              <c:f>'Ark1'!$F$1</c:f>
              <c:strCache>
                <c:ptCount val="1"/>
                <c:pt idx="0">
                  <c:v>Sverige</c:v>
                </c:pt>
              </c:strCache>
            </c:strRef>
          </c:tx>
          <c:spPr>
            <a:ln w="38100">
              <a:solidFill>
                <a:srgbClr val="FF6600"/>
              </a:solidFill>
            </a:ln>
          </c:spPr>
          <c:marker>
            <c:symbol val="none"/>
          </c:marker>
          <c:cat>
            <c:numRef>
              <c:f>'Ark1'!$A$2:$A$56</c:f>
              <c:numCache>
                <c:formatCode>General</c:formatCode>
                <c:ptCount val="55"/>
                <c:pt idx="0">
                  <c:v>2006</c:v>
                </c:pt>
                <c:pt idx="12">
                  <c:v>2007</c:v>
                </c:pt>
                <c:pt idx="24">
                  <c:v>2008</c:v>
                </c:pt>
                <c:pt idx="36">
                  <c:v>2009</c:v>
                </c:pt>
                <c:pt idx="48">
                  <c:v>2010</c:v>
                </c:pt>
              </c:numCache>
            </c:numRef>
          </c:cat>
          <c:val>
            <c:numRef>
              <c:f>'Ark1'!$F$2:$F$56</c:f>
              <c:numCache>
                <c:formatCode>General</c:formatCode>
                <c:ptCount val="55"/>
                <c:pt idx="0">
                  <c:v>7.9</c:v>
                </c:pt>
                <c:pt idx="1">
                  <c:v>7.1</c:v>
                </c:pt>
                <c:pt idx="2">
                  <c:v>7.4</c:v>
                </c:pt>
                <c:pt idx="3">
                  <c:v>7.8</c:v>
                </c:pt>
                <c:pt idx="4">
                  <c:v>7.2</c:v>
                </c:pt>
                <c:pt idx="5">
                  <c:v>7</c:v>
                </c:pt>
                <c:pt idx="6">
                  <c:v>7</c:v>
                </c:pt>
                <c:pt idx="7">
                  <c:v>7</c:v>
                </c:pt>
                <c:pt idx="8">
                  <c:v>6.7</c:v>
                </c:pt>
                <c:pt idx="9">
                  <c:v>6.6</c:v>
                </c:pt>
                <c:pt idx="10">
                  <c:v>6.6</c:v>
                </c:pt>
                <c:pt idx="11">
                  <c:v>6.4</c:v>
                </c:pt>
                <c:pt idx="12">
                  <c:v>6.6</c:v>
                </c:pt>
                <c:pt idx="13">
                  <c:v>6.2</c:v>
                </c:pt>
                <c:pt idx="14">
                  <c:v>6.5</c:v>
                </c:pt>
                <c:pt idx="15">
                  <c:v>6.1</c:v>
                </c:pt>
                <c:pt idx="16">
                  <c:v>5.9</c:v>
                </c:pt>
                <c:pt idx="17">
                  <c:v>6.2</c:v>
                </c:pt>
                <c:pt idx="18">
                  <c:v>5.8</c:v>
                </c:pt>
                <c:pt idx="19">
                  <c:v>6</c:v>
                </c:pt>
                <c:pt idx="20">
                  <c:v>6.1</c:v>
                </c:pt>
                <c:pt idx="21">
                  <c:v>6.2</c:v>
                </c:pt>
                <c:pt idx="22">
                  <c:v>5.9</c:v>
                </c:pt>
                <c:pt idx="23">
                  <c:v>6</c:v>
                </c:pt>
                <c:pt idx="24">
                  <c:v>6</c:v>
                </c:pt>
                <c:pt idx="25">
                  <c:v>5.8</c:v>
                </c:pt>
                <c:pt idx="26">
                  <c:v>5.8</c:v>
                </c:pt>
                <c:pt idx="27">
                  <c:v>5.6</c:v>
                </c:pt>
                <c:pt idx="28">
                  <c:v>5.8</c:v>
                </c:pt>
                <c:pt idx="29">
                  <c:v>6.6</c:v>
                </c:pt>
                <c:pt idx="30">
                  <c:v>6.2</c:v>
                </c:pt>
                <c:pt idx="31">
                  <c:v>5.9</c:v>
                </c:pt>
                <c:pt idx="32">
                  <c:v>6.4</c:v>
                </c:pt>
                <c:pt idx="33">
                  <c:v>6.3</c:v>
                </c:pt>
                <c:pt idx="34">
                  <c:v>6.9</c:v>
                </c:pt>
                <c:pt idx="35">
                  <c:v>6.8</c:v>
                </c:pt>
                <c:pt idx="36">
                  <c:v>6.9</c:v>
                </c:pt>
                <c:pt idx="37">
                  <c:v>7.7</c:v>
                </c:pt>
                <c:pt idx="38">
                  <c:v>7.8</c:v>
                </c:pt>
                <c:pt idx="39">
                  <c:v>7.8</c:v>
                </c:pt>
                <c:pt idx="40">
                  <c:v>8.9</c:v>
                </c:pt>
                <c:pt idx="41">
                  <c:v>8.4</c:v>
                </c:pt>
                <c:pt idx="42">
                  <c:v>8.4</c:v>
                </c:pt>
                <c:pt idx="43">
                  <c:v>8.7000000000000011</c:v>
                </c:pt>
                <c:pt idx="44">
                  <c:v>8.7000000000000011</c:v>
                </c:pt>
                <c:pt idx="45">
                  <c:v>8.7000000000000011</c:v>
                </c:pt>
                <c:pt idx="46">
                  <c:v>8.7000000000000011</c:v>
                </c:pt>
                <c:pt idx="47">
                  <c:v>8.9</c:v>
                </c:pt>
                <c:pt idx="48">
                  <c:v>8.9</c:v>
                </c:pt>
                <c:pt idx="49">
                  <c:v>8.8000000000000007</c:v>
                </c:pt>
                <c:pt idx="50">
                  <c:v>8.5</c:v>
                </c:pt>
                <c:pt idx="51">
                  <c:v>9</c:v>
                </c:pt>
                <c:pt idx="52">
                  <c:v>8.7000000000000011</c:v>
                </c:pt>
                <c:pt idx="53">
                  <c:v>8.1</c:v>
                </c:pt>
                <c:pt idx="54">
                  <c:v>8.5</c:v>
                </c:pt>
              </c:numCache>
            </c:numRef>
          </c:val>
          <c:smooth val="0"/>
        </c:ser>
        <c:dLbls>
          <c:showLegendKey val="0"/>
          <c:showVal val="0"/>
          <c:showCatName val="0"/>
          <c:showSerName val="0"/>
          <c:showPercent val="0"/>
          <c:showBubbleSize val="0"/>
        </c:dLbls>
        <c:marker val="1"/>
        <c:smooth val="0"/>
        <c:axId val="117757056"/>
        <c:axId val="117755264"/>
      </c:lineChart>
      <c:catAx>
        <c:axId val="117752192"/>
        <c:scaling>
          <c:orientation val="minMax"/>
        </c:scaling>
        <c:delete val="0"/>
        <c:axPos val="b"/>
        <c:numFmt formatCode="General" sourceLinked="1"/>
        <c:majorTickMark val="out"/>
        <c:minorTickMark val="none"/>
        <c:tickLblPos val="nextTo"/>
        <c:txPr>
          <a:bodyPr rot="0"/>
          <a:lstStyle/>
          <a:p>
            <a:pPr>
              <a:defRPr/>
            </a:pPr>
            <a:endParaRPr lang="nb-NO"/>
          </a:p>
        </c:txPr>
        <c:crossAx val="117753728"/>
        <c:crosses val="autoZero"/>
        <c:auto val="0"/>
        <c:lblAlgn val="ctr"/>
        <c:lblOffset val="100"/>
        <c:tickLblSkip val="12"/>
        <c:tickMarkSkip val="12"/>
        <c:noMultiLvlLbl val="0"/>
      </c:catAx>
      <c:valAx>
        <c:axId val="117753728"/>
        <c:scaling>
          <c:orientation val="minMax"/>
          <c:max val="12"/>
          <c:min val="0"/>
        </c:scaling>
        <c:delete val="0"/>
        <c:axPos val="l"/>
        <c:numFmt formatCode="0" sourceLinked="0"/>
        <c:majorTickMark val="out"/>
        <c:minorTickMark val="none"/>
        <c:tickLblPos val="nextTo"/>
        <c:crossAx val="117752192"/>
        <c:crosses val="autoZero"/>
        <c:crossBetween val="between"/>
        <c:majorUnit val="2"/>
      </c:valAx>
      <c:valAx>
        <c:axId val="117755264"/>
        <c:scaling>
          <c:orientation val="minMax"/>
          <c:max val="12"/>
          <c:min val="0"/>
        </c:scaling>
        <c:delete val="0"/>
        <c:axPos val="r"/>
        <c:numFmt formatCode="#,##0" sourceLinked="0"/>
        <c:majorTickMark val="out"/>
        <c:minorTickMark val="none"/>
        <c:tickLblPos val="nextTo"/>
        <c:crossAx val="117757056"/>
        <c:crosses val="max"/>
        <c:crossBetween val="between"/>
        <c:majorUnit val="2"/>
      </c:valAx>
      <c:catAx>
        <c:axId val="117757056"/>
        <c:scaling>
          <c:orientation val="minMax"/>
        </c:scaling>
        <c:delete val="1"/>
        <c:axPos val="b"/>
        <c:numFmt formatCode="General" sourceLinked="1"/>
        <c:majorTickMark val="out"/>
        <c:minorTickMark val="none"/>
        <c:tickLblPos val="none"/>
        <c:crossAx val="117755264"/>
        <c:crosses val="autoZero"/>
        <c:auto val="0"/>
        <c:lblAlgn val="ctr"/>
        <c:lblOffset val="100"/>
        <c:noMultiLvlLbl val="0"/>
      </c:catAx>
      <c:spPr>
        <a:ln>
          <a:solidFill>
            <a:schemeClr val="tx1">
              <a:lumMod val="50000"/>
              <a:lumOff val="50000"/>
            </a:schemeClr>
          </a:solidFill>
        </a:ln>
      </c:spPr>
    </c:plotArea>
    <c:legend>
      <c:legendPos val="b"/>
      <c:legendEntry>
        <c:idx val="3"/>
        <c:delete val="1"/>
      </c:legendEntry>
      <c:layout>
        <c:manualLayout>
          <c:xMode val="edge"/>
          <c:yMode val="edge"/>
          <c:x val="0.14495525887644986"/>
          <c:y val="7.3390656088215933E-2"/>
          <c:w val="0.66451095798641013"/>
          <c:h val="0.21255899412760937"/>
        </c:manualLayout>
      </c:layout>
      <c:overlay val="1"/>
      <c:spPr>
        <a:ln w="25400">
          <a:noFill/>
        </a:ln>
      </c:spPr>
      <c:txPr>
        <a:bodyPr/>
        <a:lstStyle/>
        <a:p>
          <a:pPr>
            <a:defRPr sz="1200" baseline="0"/>
          </a:pPr>
          <a:endParaRPr lang="nb-NO"/>
        </a:p>
      </c:txPr>
    </c:legend>
    <c:plotVisOnly val="1"/>
    <c:dispBlanksAs val="gap"/>
    <c:showDLblsOverMax val="0"/>
  </c:chart>
  <c:txPr>
    <a:bodyPr/>
    <a:lstStyle/>
    <a:p>
      <a:pPr>
        <a:defRPr sz="1200" baseline="0">
          <a:latin typeface="Arial" pitchFamily="34" charset="0"/>
        </a:defRPr>
      </a:pPr>
      <a:endParaRPr lang="nb-NO"/>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196290809371585E-2"/>
          <c:y val="3.8518238352236778E-2"/>
          <c:w val="0.84360741838125863"/>
          <c:h val="0.60384691075960861"/>
        </c:manualLayout>
      </c:layout>
      <c:barChart>
        <c:barDir val="col"/>
        <c:grouping val="clustered"/>
        <c:varyColors val="0"/>
        <c:ser>
          <c:idx val="1"/>
          <c:order val="0"/>
          <c:tx>
            <c:strRef>
              <c:f>'Ark1'!$B$1</c:f>
              <c:strCache>
                <c:ptCount val="1"/>
                <c:pt idx="0">
                  <c:v>Kolonne2</c:v>
                </c:pt>
              </c:strCache>
            </c:strRef>
          </c:tx>
          <c:spPr>
            <a:solidFill>
              <a:schemeClr val="accent1"/>
            </a:solidFill>
            <a:ln w="6350">
              <a:solidFill>
                <a:schemeClr val="tx1"/>
              </a:solidFill>
            </a:ln>
          </c:spPr>
          <c:invertIfNegative val="0"/>
          <c:cat>
            <c:strRef>
              <c:f>'Ark1'!$A$2:$A$6</c:f>
              <c:strCache>
                <c:ptCount val="5"/>
                <c:pt idx="0">
                  <c:v>Sverige</c:v>
                </c:pt>
                <c:pt idx="1">
                  <c:v>Tyskland</c:v>
                </c:pt>
                <c:pt idx="2">
                  <c:v>Danmark</c:v>
                </c:pt>
                <c:pt idx="3">
                  <c:v>Euroområdet</c:v>
                </c:pt>
                <c:pt idx="4">
                  <c:v>Fastlands-Norge</c:v>
                </c:pt>
              </c:strCache>
            </c:strRef>
          </c:cat>
          <c:val>
            <c:numRef>
              <c:f>'Ark1'!$B$2:$B$6</c:f>
              <c:numCache>
                <c:formatCode>0.0</c:formatCode>
                <c:ptCount val="5"/>
                <c:pt idx="0">
                  <c:v>-5.327300181711152</c:v>
                </c:pt>
                <c:pt idx="1">
                  <c:v>-5.2983081032947759</c:v>
                </c:pt>
                <c:pt idx="2">
                  <c:v>-4.0255891312143754</c:v>
                </c:pt>
                <c:pt idx="3">
                  <c:v>-3.7480224561331141</c:v>
                </c:pt>
                <c:pt idx="4">
                  <c:v>-1.357015500122472</c:v>
                </c:pt>
              </c:numCache>
            </c:numRef>
          </c:val>
        </c:ser>
        <c:dLbls>
          <c:showLegendKey val="0"/>
          <c:showVal val="0"/>
          <c:showCatName val="0"/>
          <c:showSerName val="0"/>
          <c:showPercent val="0"/>
          <c:showBubbleSize val="0"/>
        </c:dLbls>
        <c:gapWidth val="40"/>
        <c:axId val="118688384"/>
        <c:axId val="118686848"/>
      </c:barChart>
      <c:lineChart>
        <c:grouping val="standard"/>
        <c:varyColors val="0"/>
        <c:ser>
          <c:idx val="3"/>
          <c:order val="1"/>
          <c:tx>
            <c:strRef>
              <c:f>'Ark1'!$E$1</c:f>
              <c:strCache>
                <c:ptCount val="1"/>
                <c:pt idx="0">
                  <c:v>Kolonne5</c:v>
                </c:pt>
              </c:strCache>
            </c:strRef>
          </c:tx>
          <c:marker>
            <c:symbol val="none"/>
          </c:marker>
          <c:cat>
            <c:strRef>
              <c:f>'Ark1'!$A$2:$A$6</c:f>
              <c:strCache>
                <c:ptCount val="5"/>
                <c:pt idx="0">
                  <c:v>Sverige</c:v>
                </c:pt>
                <c:pt idx="1">
                  <c:v>Tyskland</c:v>
                </c:pt>
                <c:pt idx="2">
                  <c:v>Danmark</c:v>
                </c:pt>
                <c:pt idx="3">
                  <c:v>Euroområdet</c:v>
                </c:pt>
                <c:pt idx="4">
                  <c:v>Fastlands-Norge</c:v>
                </c:pt>
              </c:strCache>
            </c:strRef>
          </c:cat>
          <c:val>
            <c:numRef>
              <c:f>'Ark1'!$E$2:$E$6</c:f>
              <c:numCache>
                <c:formatCode>General</c:formatCode>
                <c:ptCount val="5"/>
                <c:pt idx="0" formatCode="0.0">
                  <c:v>0</c:v>
                </c:pt>
                <c:pt idx="4" formatCode="0.0">
                  <c:v>0</c:v>
                </c:pt>
              </c:numCache>
            </c:numRef>
          </c:val>
          <c:smooth val="0"/>
        </c:ser>
        <c:dLbls>
          <c:showLegendKey val="0"/>
          <c:showVal val="0"/>
          <c:showCatName val="0"/>
          <c:showSerName val="0"/>
          <c:showPercent val="0"/>
          <c:showBubbleSize val="0"/>
        </c:dLbls>
        <c:marker val="1"/>
        <c:smooth val="0"/>
        <c:axId val="118704000"/>
        <c:axId val="118702464"/>
      </c:lineChart>
      <c:valAx>
        <c:axId val="118686848"/>
        <c:scaling>
          <c:orientation val="minMax"/>
          <c:max val="2"/>
          <c:min val="-6"/>
        </c:scaling>
        <c:delete val="0"/>
        <c:axPos val="l"/>
        <c:numFmt formatCode="0" sourceLinked="0"/>
        <c:majorTickMark val="out"/>
        <c:minorTickMark val="none"/>
        <c:tickLblPos val="nextTo"/>
        <c:txPr>
          <a:bodyPr/>
          <a:lstStyle/>
          <a:p>
            <a:pPr>
              <a:defRPr sz="1400" baseline="0"/>
            </a:pPr>
            <a:endParaRPr lang="nb-NO"/>
          </a:p>
        </c:txPr>
        <c:crossAx val="118688384"/>
        <c:crosses val="autoZero"/>
        <c:crossBetween val="between"/>
        <c:majorUnit val="2"/>
      </c:valAx>
      <c:catAx>
        <c:axId val="118688384"/>
        <c:scaling>
          <c:orientation val="minMax"/>
        </c:scaling>
        <c:delete val="0"/>
        <c:axPos val="b"/>
        <c:majorTickMark val="out"/>
        <c:minorTickMark val="none"/>
        <c:tickLblPos val="low"/>
        <c:txPr>
          <a:bodyPr/>
          <a:lstStyle/>
          <a:p>
            <a:pPr>
              <a:defRPr sz="1400" baseline="0"/>
            </a:pPr>
            <a:endParaRPr lang="nb-NO"/>
          </a:p>
        </c:txPr>
        <c:crossAx val="118686848"/>
        <c:crosses val="autoZero"/>
        <c:auto val="0"/>
        <c:lblAlgn val="ctr"/>
        <c:lblOffset val="100"/>
        <c:noMultiLvlLbl val="0"/>
      </c:catAx>
      <c:valAx>
        <c:axId val="118702464"/>
        <c:scaling>
          <c:orientation val="minMax"/>
          <c:max val="2"/>
          <c:min val="-6"/>
        </c:scaling>
        <c:delete val="0"/>
        <c:axPos val="r"/>
        <c:numFmt formatCode="0" sourceLinked="0"/>
        <c:majorTickMark val="out"/>
        <c:minorTickMark val="none"/>
        <c:tickLblPos val="nextTo"/>
        <c:txPr>
          <a:bodyPr/>
          <a:lstStyle/>
          <a:p>
            <a:pPr>
              <a:defRPr sz="1400" baseline="0"/>
            </a:pPr>
            <a:endParaRPr lang="nb-NO"/>
          </a:p>
        </c:txPr>
        <c:crossAx val="118704000"/>
        <c:crosses val="max"/>
        <c:crossBetween val="between"/>
        <c:majorUnit val="2"/>
      </c:valAx>
      <c:catAx>
        <c:axId val="118704000"/>
        <c:scaling>
          <c:orientation val="minMax"/>
        </c:scaling>
        <c:delete val="1"/>
        <c:axPos val="b"/>
        <c:majorTickMark val="out"/>
        <c:minorTickMark val="none"/>
        <c:tickLblPos val="none"/>
        <c:crossAx val="118702464"/>
        <c:crossesAt val="-6"/>
        <c:auto val="0"/>
        <c:lblAlgn val="ctr"/>
        <c:lblOffset val="100"/>
        <c:noMultiLvlLbl val="0"/>
      </c:catAx>
      <c:spPr>
        <a:ln>
          <a:solidFill>
            <a:schemeClr val="tx1">
              <a:lumMod val="50000"/>
              <a:lumOff val="50000"/>
            </a:schemeClr>
          </a:solidFill>
        </a:ln>
      </c:spPr>
    </c:plotArea>
    <c:plotVisOnly val="1"/>
    <c:dispBlanksAs val="zero"/>
    <c:showDLblsOverMax val="0"/>
  </c:chart>
  <c:txPr>
    <a:bodyPr/>
    <a:lstStyle/>
    <a:p>
      <a:pPr>
        <a:defRPr sz="800" baseline="0">
          <a:latin typeface="Arial" pitchFamily="34" charset="0"/>
        </a:defRPr>
      </a:pPr>
      <a:endParaRPr lang="nb-NO"/>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850798480194231"/>
          <c:y val="5.7066605011864432E-2"/>
          <c:w val="0.72477467746278301"/>
          <c:h val="0.79531129908136189"/>
        </c:manualLayout>
      </c:layout>
      <c:barChart>
        <c:barDir val="col"/>
        <c:grouping val="clustered"/>
        <c:varyColors val="0"/>
        <c:ser>
          <c:idx val="1"/>
          <c:order val="0"/>
          <c:tx>
            <c:strRef>
              <c:f>'Ark1'!$B$1</c:f>
              <c:strCache>
                <c:ptCount val="1"/>
                <c:pt idx="0">
                  <c:v>Kolonne2</c:v>
                </c:pt>
              </c:strCache>
            </c:strRef>
          </c:tx>
          <c:spPr>
            <a:solidFill>
              <a:schemeClr val="accent1"/>
            </a:solidFill>
            <a:ln w="6350">
              <a:solidFill>
                <a:schemeClr val="tx1"/>
              </a:solidFill>
            </a:ln>
          </c:spPr>
          <c:invertIfNegative val="0"/>
          <c:cat>
            <c:strRef>
              <c:f>'Ark1'!$A$2:$A$6</c:f>
              <c:strCache>
                <c:ptCount val="5"/>
                <c:pt idx="0">
                  <c:v>Sverige</c:v>
                </c:pt>
                <c:pt idx="1">
                  <c:v>Tyskland</c:v>
                </c:pt>
                <c:pt idx="2">
                  <c:v>Danmark</c:v>
                </c:pt>
                <c:pt idx="3">
                  <c:v>Euroområdet</c:v>
                </c:pt>
                <c:pt idx="4">
                  <c:v>Fastlands-Norge</c:v>
                </c:pt>
              </c:strCache>
            </c:strRef>
          </c:cat>
          <c:val>
            <c:numRef>
              <c:f>'Ark1'!$B$2:$B$6</c:f>
              <c:numCache>
                <c:formatCode>0.0</c:formatCode>
                <c:ptCount val="5"/>
                <c:pt idx="0">
                  <c:v>-1.2432742034245727</c:v>
                </c:pt>
                <c:pt idx="1">
                  <c:v>-1.4585517978258618</c:v>
                </c:pt>
                <c:pt idx="2">
                  <c:v>-2.712786009509216</c:v>
                </c:pt>
                <c:pt idx="3">
                  <c:v>-1.4855267851540019</c:v>
                </c:pt>
                <c:pt idx="4">
                  <c:v>-0.75347288740233853</c:v>
                </c:pt>
              </c:numCache>
            </c:numRef>
          </c:val>
        </c:ser>
        <c:dLbls>
          <c:showLegendKey val="0"/>
          <c:showVal val="0"/>
          <c:showCatName val="0"/>
          <c:showSerName val="0"/>
          <c:showPercent val="0"/>
          <c:showBubbleSize val="0"/>
        </c:dLbls>
        <c:gapWidth val="40"/>
        <c:axId val="118395648"/>
        <c:axId val="118393856"/>
      </c:barChart>
      <c:lineChart>
        <c:grouping val="standard"/>
        <c:varyColors val="0"/>
        <c:ser>
          <c:idx val="3"/>
          <c:order val="1"/>
          <c:tx>
            <c:strRef>
              <c:f>'Ark1'!$E$1</c:f>
              <c:strCache>
                <c:ptCount val="1"/>
                <c:pt idx="0">
                  <c:v>Kolonne5</c:v>
                </c:pt>
              </c:strCache>
            </c:strRef>
          </c:tx>
          <c:marker>
            <c:symbol val="none"/>
          </c:marker>
          <c:cat>
            <c:strRef>
              <c:f>'Ark1'!$A$2:$A$6</c:f>
              <c:strCache>
                <c:ptCount val="5"/>
                <c:pt idx="0">
                  <c:v>Sverige</c:v>
                </c:pt>
                <c:pt idx="1">
                  <c:v>Tyskland</c:v>
                </c:pt>
                <c:pt idx="2">
                  <c:v>Danmark</c:v>
                </c:pt>
                <c:pt idx="3">
                  <c:v>Euroområdet</c:v>
                </c:pt>
                <c:pt idx="4">
                  <c:v>Fastlands-Norge</c:v>
                </c:pt>
              </c:strCache>
            </c:strRef>
          </c:cat>
          <c:val>
            <c:numRef>
              <c:f>'Ark1'!$E$2:$E$6</c:f>
              <c:numCache>
                <c:formatCode>General</c:formatCode>
                <c:ptCount val="5"/>
                <c:pt idx="0" formatCode="0.0">
                  <c:v>0</c:v>
                </c:pt>
              </c:numCache>
            </c:numRef>
          </c:val>
          <c:smooth val="0"/>
        </c:ser>
        <c:dLbls>
          <c:showLegendKey val="0"/>
          <c:showVal val="0"/>
          <c:showCatName val="0"/>
          <c:showSerName val="0"/>
          <c:showPercent val="0"/>
          <c:showBubbleSize val="0"/>
        </c:dLbls>
        <c:marker val="1"/>
        <c:smooth val="0"/>
        <c:axId val="118398976"/>
        <c:axId val="118397184"/>
      </c:lineChart>
      <c:valAx>
        <c:axId val="118393856"/>
        <c:scaling>
          <c:orientation val="minMax"/>
          <c:max val="2"/>
          <c:min val="-6"/>
        </c:scaling>
        <c:delete val="0"/>
        <c:axPos val="l"/>
        <c:numFmt formatCode="0" sourceLinked="0"/>
        <c:majorTickMark val="out"/>
        <c:minorTickMark val="none"/>
        <c:tickLblPos val="nextTo"/>
        <c:txPr>
          <a:bodyPr/>
          <a:lstStyle/>
          <a:p>
            <a:pPr>
              <a:defRPr sz="1400" baseline="0"/>
            </a:pPr>
            <a:endParaRPr lang="nb-NO"/>
          </a:p>
        </c:txPr>
        <c:crossAx val="118395648"/>
        <c:crosses val="autoZero"/>
        <c:crossBetween val="between"/>
        <c:majorUnit val="2"/>
      </c:valAx>
      <c:catAx>
        <c:axId val="118395648"/>
        <c:scaling>
          <c:orientation val="minMax"/>
        </c:scaling>
        <c:delete val="0"/>
        <c:axPos val="b"/>
        <c:majorTickMark val="out"/>
        <c:minorTickMark val="none"/>
        <c:tickLblPos val="low"/>
        <c:txPr>
          <a:bodyPr/>
          <a:lstStyle/>
          <a:p>
            <a:pPr>
              <a:defRPr sz="1400" baseline="0"/>
            </a:pPr>
            <a:endParaRPr lang="nb-NO"/>
          </a:p>
        </c:txPr>
        <c:crossAx val="118393856"/>
        <c:crosses val="autoZero"/>
        <c:auto val="0"/>
        <c:lblAlgn val="ctr"/>
        <c:lblOffset val="100"/>
        <c:noMultiLvlLbl val="0"/>
      </c:catAx>
      <c:valAx>
        <c:axId val="118397184"/>
        <c:scaling>
          <c:orientation val="minMax"/>
          <c:max val="2"/>
          <c:min val="-6"/>
        </c:scaling>
        <c:delete val="0"/>
        <c:axPos val="r"/>
        <c:numFmt formatCode="0" sourceLinked="0"/>
        <c:majorTickMark val="out"/>
        <c:minorTickMark val="none"/>
        <c:tickLblPos val="nextTo"/>
        <c:txPr>
          <a:bodyPr/>
          <a:lstStyle/>
          <a:p>
            <a:pPr>
              <a:defRPr sz="1400" baseline="0"/>
            </a:pPr>
            <a:endParaRPr lang="nb-NO"/>
          </a:p>
        </c:txPr>
        <c:crossAx val="118398976"/>
        <c:crosses val="max"/>
        <c:crossBetween val="between"/>
        <c:majorUnit val="2"/>
      </c:valAx>
      <c:catAx>
        <c:axId val="118398976"/>
        <c:scaling>
          <c:orientation val="minMax"/>
        </c:scaling>
        <c:delete val="1"/>
        <c:axPos val="b"/>
        <c:majorTickMark val="out"/>
        <c:minorTickMark val="none"/>
        <c:tickLblPos val="none"/>
        <c:crossAx val="118397184"/>
        <c:crossesAt val="-6"/>
        <c:auto val="0"/>
        <c:lblAlgn val="ctr"/>
        <c:lblOffset val="100"/>
        <c:noMultiLvlLbl val="0"/>
      </c:catAx>
      <c:spPr>
        <a:ln>
          <a:solidFill>
            <a:schemeClr val="tx1">
              <a:lumMod val="50000"/>
              <a:lumOff val="50000"/>
            </a:schemeClr>
          </a:solidFill>
        </a:ln>
      </c:spPr>
    </c:plotArea>
    <c:plotVisOnly val="1"/>
    <c:dispBlanksAs val="zero"/>
    <c:showDLblsOverMax val="0"/>
  </c:chart>
  <c:txPr>
    <a:bodyPr/>
    <a:lstStyle/>
    <a:p>
      <a:pPr>
        <a:defRPr sz="800" baseline="0">
          <a:latin typeface="Arial" pitchFamily="34" charset="0"/>
        </a:defRPr>
      </a:pPr>
      <a:endParaRPr lang="nb-NO"/>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cat>
            <c:strRef>
              <c:f>'Ark1'!$B$10:$B$16</c:f>
              <c:strCache>
                <c:ptCount val="7"/>
                <c:pt idx="0">
                  <c:v>Frankrike</c:v>
                </c:pt>
                <c:pt idx="1">
                  <c:v>Tyskland</c:v>
                </c:pt>
                <c:pt idx="2">
                  <c:v>Nederland</c:v>
                </c:pt>
                <c:pt idx="3">
                  <c:v>euroområdet</c:v>
                </c:pt>
                <c:pt idx="4">
                  <c:v>Italia</c:v>
                </c:pt>
                <c:pt idx="5">
                  <c:v>Norge</c:v>
                </c:pt>
                <c:pt idx="6">
                  <c:v>Finland</c:v>
                </c:pt>
              </c:strCache>
            </c:strRef>
          </c:cat>
          <c:val>
            <c:numRef>
              <c:f>'Ark1'!$C$10:$C$16</c:f>
              <c:numCache>
                <c:formatCode>General</c:formatCode>
                <c:ptCount val="7"/>
                <c:pt idx="0">
                  <c:v>85</c:v>
                </c:pt>
                <c:pt idx="1">
                  <c:v>85</c:v>
                </c:pt>
                <c:pt idx="2">
                  <c:v>82</c:v>
                </c:pt>
                <c:pt idx="3">
                  <c:v>57</c:v>
                </c:pt>
                <c:pt idx="4">
                  <c:v>53</c:v>
                </c:pt>
                <c:pt idx="5">
                  <c:v>4.9000000000000004</c:v>
                </c:pt>
                <c:pt idx="6">
                  <c:v>4</c:v>
                </c:pt>
              </c:numCache>
            </c:numRef>
          </c:val>
        </c:ser>
        <c:dLbls>
          <c:showLegendKey val="0"/>
          <c:showVal val="0"/>
          <c:showCatName val="0"/>
          <c:showSerName val="0"/>
          <c:showPercent val="0"/>
          <c:showBubbleSize val="0"/>
        </c:dLbls>
        <c:gapWidth val="150"/>
        <c:axId val="118471680"/>
        <c:axId val="118481664"/>
      </c:barChart>
      <c:catAx>
        <c:axId val="118471680"/>
        <c:scaling>
          <c:orientation val="minMax"/>
        </c:scaling>
        <c:delete val="0"/>
        <c:axPos val="b"/>
        <c:majorTickMark val="out"/>
        <c:minorTickMark val="none"/>
        <c:tickLblPos val="nextTo"/>
        <c:crossAx val="118481664"/>
        <c:crosses val="autoZero"/>
        <c:auto val="1"/>
        <c:lblAlgn val="ctr"/>
        <c:lblOffset val="100"/>
        <c:noMultiLvlLbl val="0"/>
      </c:catAx>
      <c:valAx>
        <c:axId val="118481664"/>
        <c:scaling>
          <c:orientation val="minMax"/>
        </c:scaling>
        <c:delete val="0"/>
        <c:axPos val="l"/>
        <c:majorGridlines/>
        <c:numFmt formatCode="General" sourceLinked="1"/>
        <c:majorTickMark val="out"/>
        <c:minorTickMark val="none"/>
        <c:tickLblPos val="nextTo"/>
        <c:crossAx val="118471680"/>
        <c:crosses val="autoZero"/>
        <c:crossBetween val="between"/>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png"/></Relationships>
</file>

<file path=ppt/drawings/drawing1.xml><?xml version="1.0" encoding="utf-8"?>
<c:userShapes xmlns:c="http://schemas.openxmlformats.org/drawingml/2006/chart">
  <cdr:relSizeAnchor xmlns:cdr="http://schemas.openxmlformats.org/drawingml/2006/chartDrawing">
    <cdr:from>
      <cdr:x>0.38462</cdr:x>
      <cdr:y>0.63429</cdr:y>
    </cdr:from>
    <cdr:to>
      <cdr:x>0.71282</cdr:x>
      <cdr:y>0.8</cdr:y>
    </cdr:to>
    <cdr:sp macro="" textlink="">
      <cdr:nvSpPr>
        <cdr:cNvPr id="2" name="TekstSylinder 1"/>
        <cdr:cNvSpPr txBox="1"/>
      </cdr:nvSpPr>
      <cdr:spPr>
        <a:xfrm xmlns:a="http://schemas.openxmlformats.org/drawingml/2006/main">
          <a:off x="1071570" y="1585930"/>
          <a:ext cx="914400" cy="414334"/>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nb-NO" sz="1100" dirty="0"/>
        </a:p>
      </cdr:txBody>
    </cdr:sp>
  </cdr:relSizeAnchor>
  <cdr:relSizeAnchor xmlns:cdr="http://schemas.openxmlformats.org/drawingml/2006/chartDrawing">
    <cdr:from>
      <cdr:x>0.38462</cdr:x>
      <cdr:y>0.63429</cdr:y>
    </cdr:from>
    <cdr:to>
      <cdr:x>0.71282</cdr:x>
      <cdr:y>0.8</cdr:y>
    </cdr:to>
    <cdr:sp macro="" textlink="">
      <cdr:nvSpPr>
        <cdr:cNvPr id="3" name="TekstSylinder 1"/>
        <cdr:cNvSpPr txBox="1"/>
      </cdr:nvSpPr>
      <cdr:spPr>
        <a:xfrm xmlns:a="http://schemas.openxmlformats.org/drawingml/2006/main">
          <a:off x="1071570" y="1585930"/>
          <a:ext cx="914400" cy="414334"/>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nb-NO"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2" y="2"/>
            <a:ext cx="2945873" cy="493076"/>
          </a:xfrm>
          <a:prstGeom prst="rect">
            <a:avLst/>
          </a:prstGeom>
          <a:noFill/>
          <a:ln w="9525">
            <a:noFill/>
            <a:miter lim="800000"/>
            <a:headEnd/>
            <a:tailEnd/>
          </a:ln>
          <a:effectLst/>
        </p:spPr>
        <p:txBody>
          <a:bodyPr vert="horz" wrap="square" lIns="89696" tIns="44850" rIns="89696" bIns="44850" numCol="1" anchor="t" anchorCtr="0" compatLnSpc="1">
            <a:prstTxWarp prst="textNoShape">
              <a:avLst/>
            </a:prstTxWarp>
          </a:bodyPr>
          <a:lstStyle>
            <a:lvl1pPr defTabSz="897491">
              <a:defRPr sz="1200">
                <a:latin typeface="Times New Roman" pitchFamily="18" charset="0"/>
                <a:cs typeface="+mn-cs"/>
              </a:defRPr>
            </a:lvl1pPr>
          </a:lstStyle>
          <a:p>
            <a:pPr>
              <a:defRPr/>
            </a:pPr>
            <a:endParaRPr lang="nb-NO"/>
          </a:p>
        </p:txBody>
      </p:sp>
      <p:sp>
        <p:nvSpPr>
          <p:cNvPr id="10243" name="Rectangle 3"/>
          <p:cNvSpPr>
            <a:spLocks noGrp="1" noChangeArrowheads="1"/>
          </p:cNvSpPr>
          <p:nvPr>
            <p:ph type="dt" sz="quarter" idx="1"/>
          </p:nvPr>
        </p:nvSpPr>
        <p:spPr bwMode="auto">
          <a:xfrm>
            <a:off x="3851802" y="2"/>
            <a:ext cx="2945873" cy="493076"/>
          </a:xfrm>
          <a:prstGeom prst="rect">
            <a:avLst/>
          </a:prstGeom>
          <a:noFill/>
          <a:ln w="9525">
            <a:noFill/>
            <a:miter lim="800000"/>
            <a:headEnd/>
            <a:tailEnd/>
          </a:ln>
          <a:effectLst/>
        </p:spPr>
        <p:txBody>
          <a:bodyPr vert="horz" wrap="square" lIns="89696" tIns="44850" rIns="89696" bIns="44850" numCol="1" anchor="t" anchorCtr="0" compatLnSpc="1">
            <a:prstTxWarp prst="textNoShape">
              <a:avLst/>
            </a:prstTxWarp>
          </a:bodyPr>
          <a:lstStyle>
            <a:lvl1pPr algn="r" defTabSz="897491">
              <a:defRPr sz="1200">
                <a:latin typeface="Times New Roman" pitchFamily="18" charset="0"/>
                <a:cs typeface="+mn-cs"/>
              </a:defRPr>
            </a:lvl1pPr>
          </a:lstStyle>
          <a:p>
            <a:pPr>
              <a:defRPr/>
            </a:pPr>
            <a:endParaRPr lang="nb-NO"/>
          </a:p>
        </p:txBody>
      </p:sp>
      <p:sp>
        <p:nvSpPr>
          <p:cNvPr id="10244" name="Rectangle 4"/>
          <p:cNvSpPr>
            <a:spLocks noGrp="1" noChangeArrowheads="1"/>
          </p:cNvSpPr>
          <p:nvPr>
            <p:ph type="ftr" sz="quarter" idx="2"/>
          </p:nvPr>
        </p:nvSpPr>
        <p:spPr bwMode="auto">
          <a:xfrm>
            <a:off x="2" y="9381174"/>
            <a:ext cx="2945873" cy="493076"/>
          </a:xfrm>
          <a:prstGeom prst="rect">
            <a:avLst/>
          </a:prstGeom>
          <a:noFill/>
          <a:ln w="9525">
            <a:noFill/>
            <a:miter lim="800000"/>
            <a:headEnd/>
            <a:tailEnd/>
          </a:ln>
          <a:effectLst/>
        </p:spPr>
        <p:txBody>
          <a:bodyPr vert="horz" wrap="square" lIns="89696" tIns="44850" rIns="89696" bIns="44850" numCol="1" anchor="b" anchorCtr="0" compatLnSpc="1">
            <a:prstTxWarp prst="textNoShape">
              <a:avLst/>
            </a:prstTxWarp>
          </a:bodyPr>
          <a:lstStyle>
            <a:lvl1pPr defTabSz="897491">
              <a:defRPr sz="1200">
                <a:latin typeface="Times New Roman" pitchFamily="18" charset="0"/>
                <a:cs typeface="+mn-cs"/>
              </a:defRPr>
            </a:lvl1pPr>
          </a:lstStyle>
          <a:p>
            <a:pPr>
              <a:defRPr/>
            </a:pPr>
            <a:endParaRPr lang="nb-NO"/>
          </a:p>
        </p:txBody>
      </p:sp>
      <p:sp>
        <p:nvSpPr>
          <p:cNvPr id="10245" name="Rectangle 5"/>
          <p:cNvSpPr>
            <a:spLocks noGrp="1" noChangeArrowheads="1"/>
          </p:cNvSpPr>
          <p:nvPr>
            <p:ph type="sldNum" sz="quarter" idx="3"/>
          </p:nvPr>
        </p:nvSpPr>
        <p:spPr bwMode="auto">
          <a:xfrm>
            <a:off x="3851802" y="9381174"/>
            <a:ext cx="2945873" cy="493076"/>
          </a:xfrm>
          <a:prstGeom prst="rect">
            <a:avLst/>
          </a:prstGeom>
          <a:noFill/>
          <a:ln w="9525">
            <a:noFill/>
            <a:miter lim="800000"/>
            <a:headEnd/>
            <a:tailEnd/>
          </a:ln>
          <a:effectLst/>
        </p:spPr>
        <p:txBody>
          <a:bodyPr vert="horz" wrap="square" lIns="89696" tIns="44850" rIns="89696" bIns="44850" numCol="1" anchor="b" anchorCtr="0" compatLnSpc="1">
            <a:prstTxWarp prst="textNoShape">
              <a:avLst/>
            </a:prstTxWarp>
          </a:bodyPr>
          <a:lstStyle>
            <a:lvl1pPr algn="r" defTabSz="897491">
              <a:defRPr sz="1200">
                <a:latin typeface="Times New Roman" pitchFamily="18" charset="0"/>
                <a:cs typeface="+mn-cs"/>
              </a:defRPr>
            </a:lvl1pPr>
          </a:lstStyle>
          <a:p>
            <a:pPr>
              <a:defRPr/>
            </a:pPr>
            <a:fld id="{F8CE73A3-B2D4-4520-B066-3AAFAB5F4677}" type="slidenum">
              <a:rPr lang="nb-NO"/>
              <a:pPr>
                <a:defRPr/>
              </a:pPr>
              <a:t>‹#›</a:t>
            </a:fld>
            <a:endParaRPr lang="nb-NO"/>
          </a:p>
        </p:txBody>
      </p:sp>
    </p:spTree>
    <p:extLst>
      <p:ext uri="{BB962C8B-B14F-4D97-AF65-F5344CB8AC3E}">
        <p14:creationId xmlns:p14="http://schemas.microsoft.com/office/powerpoint/2010/main" val="13566556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bwMode="auto">
          <a:xfrm>
            <a:off x="2" y="2"/>
            <a:ext cx="2945873" cy="493076"/>
          </a:xfrm>
          <a:prstGeom prst="rect">
            <a:avLst/>
          </a:prstGeom>
          <a:noFill/>
          <a:ln w="9525">
            <a:noFill/>
            <a:miter lim="800000"/>
            <a:headEnd/>
            <a:tailEnd/>
          </a:ln>
          <a:effectLst/>
        </p:spPr>
        <p:txBody>
          <a:bodyPr vert="horz" wrap="square" lIns="89696" tIns="44850" rIns="89696" bIns="44850" numCol="1" anchor="t" anchorCtr="0" compatLnSpc="1">
            <a:prstTxWarp prst="textNoShape">
              <a:avLst/>
            </a:prstTxWarp>
          </a:bodyPr>
          <a:lstStyle>
            <a:lvl1pPr defTabSz="897491">
              <a:defRPr sz="1200">
                <a:latin typeface="Times New Roman" pitchFamily="18" charset="0"/>
                <a:cs typeface="+mn-cs"/>
              </a:defRPr>
            </a:lvl1pPr>
          </a:lstStyle>
          <a:p>
            <a:pPr>
              <a:defRPr/>
            </a:pPr>
            <a:endParaRPr lang="nb-NO"/>
          </a:p>
        </p:txBody>
      </p:sp>
      <p:sp>
        <p:nvSpPr>
          <p:cNvPr id="91139" name="Rectangle 3"/>
          <p:cNvSpPr>
            <a:spLocks noGrp="1" noChangeArrowheads="1"/>
          </p:cNvSpPr>
          <p:nvPr>
            <p:ph type="dt" idx="1"/>
          </p:nvPr>
        </p:nvSpPr>
        <p:spPr bwMode="auto">
          <a:xfrm>
            <a:off x="3851802" y="2"/>
            <a:ext cx="2944268" cy="493076"/>
          </a:xfrm>
          <a:prstGeom prst="rect">
            <a:avLst/>
          </a:prstGeom>
          <a:noFill/>
          <a:ln w="9525">
            <a:noFill/>
            <a:miter lim="800000"/>
            <a:headEnd/>
            <a:tailEnd/>
          </a:ln>
          <a:effectLst/>
        </p:spPr>
        <p:txBody>
          <a:bodyPr vert="horz" wrap="square" lIns="89696" tIns="44850" rIns="89696" bIns="44850" numCol="1" anchor="t" anchorCtr="0" compatLnSpc="1">
            <a:prstTxWarp prst="textNoShape">
              <a:avLst/>
            </a:prstTxWarp>
          </a:bodyPr>
          <a:lstStyle>
            <a:lvl1pPr algn="r" defTabSz="897491">
              <a:defRPr sz="1200">
                <a:latin typeface="Times New Roman" pitchFamily="18" charset="0"/>
                <a:cs typeface="+mn-cs"/>
              </a:defRPr>
            </a:lvl1pPr>
          </a:lstStyle>
          <a:p>
            <a:pPr>
              <a:defRPr/>
            </a:pPr>
            <a:endParaRPr lang="nb-NO"/>
          </a:p>
        </p:txBody>
      </p:sp>
      <p:sp>
        <p:nvSpPr>
          <p:cNvPr id="55300" name="Rectangle 4"/>
          <p:cNvSpPr>
            <a:spLocks noGrp="1" noRot="1" noChangeAspect="1" noChangeArrowheads="1" noTextEdit="1"/>
          </p:cNvSpPr>
          <p:nvPr>
            <p:ph type="sldImg" idx="2"/>
          </p:nvPr>
        </p:nvSpPr>
        <p:spPr bwMode="auto">
          <a:xfrm>
            <a:off x="931863" y="741363"/>
            <a:ext cx="4937125" cy="3703637"/>
          </a:xfrm>
          <a:prstGeom prst="rect">
            <a:avLst/>
          </a:prstGeom>
          <a:noFill/>
          <a:ln w="9525">
            <a:solidFill>
              <a:srgbClr val="000000"/>
            </a:solidFill>
            <a:miter lim="800000"/>
            <a:headEnd/>
            <a:tailEnd/>
          </a:ln>
        </p:spPr>
      </p:sp>
      <p:sp>
        <p:nvSpPr>
          <p:cNvPr id="91141" name="Rectangle 5"/>
          <p:cNvSpPr>
            <a:spLocks noGrp="1" noChangeArrowheads="1"/>
          </p:cNvSpPr>
          <p:nvPr>
            <p:ph type="body" sz="quarter" idx="3"/>
          </p:nvPr>
        </p:nvSpPr>
        <p:spPr bwMode="auto">
          <a:xfrm>
            <a:off x="679448" y="4690589"/>
            <a:ext cx="5438783" cy="4442458"/>
          </a:xfrm>
          <a:prstGeom prst="rect">
            <a:avLst/>
          </a:prstGeom>
          <a:noFill/>
          <a:ln w="9525">
            <a:noFill/>
            <a:miter lim="800000"/>
            <a:headEnd/>
            <a:tailEnd/>
          </a:ln>
          <a:effectLst/>
        </p:spPr>
        <p:txBody>
          <a:bodyPr vert="horz" wrap="square" lIns="89696" tIns="44850" rIns="89696" bIns="44850" numCol="1" anchor="t" anchorCtr="0" compatLnSpc="1">
            <a:prstTxWarp prst="textNoShape">
              <a:avLst/>
            </a:prstTxWarp>
          </a:bodyPr>
          <a:lstStyle/>
          <a:p>
            <a:pPr lvl="0"/>
            <a:r>
              <a:rPr lang="nb-NO" noProof="0" smtClean="0"/>
              <a:t>Klikk for å redigere tekststiler i malen</a:t>
            </a:r>
          </a:p>
          <a:p>
            <a:pPr lvl="1"/>
            <a:r>
              <a:rPr lang="nb-NO" noProof="0" smtClean="0"/>
              <a:t>Andre nivå</a:t>
            </a:r>
          </a:p>
          <a:p>
            <a:pPr lvl="2"/>
            <a:r>
              <a:rPr lang="nb-NO" noProof="0" smtClean="0"/>
              <a:t>Tredje nivå</a:t>
            </a:r>
          </a:p>
          <a:p>
            <a:pPr lvl="3"/>
            <a:r>
              <a:rPr lang="nb-NO" noProof="0" smtClean="0"/>
              <a:t>Fjerde nivå</a:t>
            </a:r>
          </a:p>
          <a:p>
            <a:pPr lvl="4"/>
            <a:r>
              <a:rPr lang="nb-NO" noProof="0" smtClean="0"/>
              <a:t>Femte nivå</a:t>
            </a:r>
          </a:p>
        </p:txBody>
      </p:sp>
      <p:sp>
        <p:nvSpPr>
          <p:cNvPr id="91142" name="Rectangle 6"/>
          <p:cNvSpPr>
            <a:spLocks noGrp="1" noChangeArrowheads="1"/>
          </p:cNvSpPr>
          <p:nvPr>
            <p:ph type="ftr" sz="quarter" idx="4"/>
          </p:nvPr>
        </p:nvSpPr>
        <p:spPr bwMode="auto">
          <a:xfrm>
            <a:off x="2" y="9377993"/>
            <a:ext cx="2945873" cy="494667"/>
          </a:xfrm>
          <a:prstGeom prst="rect">
            <a:avLst/>
          </a:prstGeom>
          <a:noFill/>
          <a:ln w="9525">
            <a:noFill/>
            <a:miter lim="800000"/>
            <a:headEnd/>
            <a:tailEnd/>
          </a:ln>
          <a:effectLst/>
        </p:spPr>
        <p:txBody>
          <a:bodyPr vert="horz" wrap="square" lIns="89696" tIns="44850" rIns="89696" bIns="44850" numCol="1" anchor="b" anchorCtr="0" compatLnSpc="1">
            <a:prstTxWarp prst="textNoShape">
              <a:avLst/>
            </a:prstTxWarp>
          </a:bodyPr>
          <a:lstStyle>
            <a:lvl1pPr defTabSz="897491">
              <a:defRPr sz="1200">
                <a:latin typeface="Times New Roman" pitchFamily="18" charset="0"/>
                <a:cs typeface="+mn-cs"/>
              </a:defRPr>
            </a:lvl1pPr>
          </a:lstStyle>
          <a:p>
            <a:pPr>
              <a:defRPr/>
            </a:pPr>
            <a:endParaRPr lang="nb-NO"/>
          </a:p>
        </p:txBody>
      </p:sp>
      <p:sp>
        <p:nvSpPr>
          <p:cNvPr id="91143" name="Rectangle 7"/>
          <p:cNvSpPr>
            <a:spLocks noGrp="1" noChangeArrowheads="1"/>
          </p:cNvSpPr>
          <p:nvPr>
            <p:ph type="sldNum" sz="quarter" idx="5"/>
          </p:nvPr>
        </p:nvSpPr>
        <p:spPr bwMode="auto">
          <a:xfrm>
            <a:off x="3851802" y="9377993"/>
            <a:ext cx="2944268" cy="494667"/>
          </a:xfrm>
          <a:prstGeom prst="rect">
            <a:avLst/>
          </a:prstGeom>
          <a:noFill/>
          <a:ln w="9525">
            <a:noFill/>
            <a:miter lim="800000"/>
            <a:headEnd/>
            <a:tailEnd/>
          </a:ln>
          <a:effectLst/>
        </p:spPr>
        <p:txBody>
          <a:bodyPr vert="horz" wrap="square" lIns="89696" tIns="44850" rIns="89696" bIns="44850" numCol="1" anchor="b" anchorCtr="0" compatLnSpc="1">
            <a:prstTxWarp prst="textNoShape">
              <a:avLst/>
            </a:prstTxWarp>
          </a:bodyPr>
          <a:lstStyle>
            <a:lvl1pPr algn="r" defTabSz="897491">
              <a:defRPr sz="1200">
                <a:latin typeface="Times New Roman" pitchFamily="18" charset="0"/>
                <a:cs typeface="+mn-cs"/>
              </a:defRPr>
            </a:lvl1pPr>
          </a:lstStyle>
          <a:p>
            <a:pPr>
              <a:defRPr/>
            </a:pPr>
            <a:fld id="{E2701D27-63B6-4C58-B43D-E0CE9AC212DC}" type="slidenum">
              <a:rPr lang="nb-NO"/>
              <a:pPr>
                <a:defRPr/>
              </a:pPr>
              <a:t>‹#›</a:t>
            </a:fld>
            <a:endParaRPr lang="nb-NO"/>
          </a:p>
        </p:txBody>
      </p:sp>
    </p:spTree>
    <p:extLst>
      <p:ext uri="{BB962C8B-B14F-4D97-AF65-F5344CB8AC3E}">
        <p14:creationId xmlns:p14="http://schemas.microsoft.com/office/powerpoint/2010/main" val="24973058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Plassholder for lysbilde 1"/>
          <p:cNvSpPr>
            <a:spLocks noGrp="1" noRot="1" noChangeAspect="1"/>
          </p:cNvSpPr>
          <p:nvPr>
            <p:ph type="sldImg"/>
          </p:nvPr>
        </p:nvSpPr>
        <p:spPr>
          <a:ln/>
        </p:spPr>
      </p:sp>
      <p:sp>
        <p:nvSpPr>
          <p:cNvPr id="58370" name="Plassholder for notater 2"/>
          <p:cNvSpPr>
            <a:spLocks noGrp="1"/>
          </p:cNvSpPr>
          <p:nvPr>
            <p:ph type="body" idx="1"/>
          </p:nvPr>
        </p:nvSpPr>
        <p:spPr>
          <a:noFill/>
          <a:ln/>
        </p:spPr>
        <p:txBody>
          <a:bodyPr/>
          <a:lstStyle/>
          <a:p>
            <a:pPr eaLnBrk="1" hangingPunct="1"/>
            <a:endParaRPr lang="nb-NO" smtClean="0"/>
          </a:p>
        </p:txBody>
      </p:sp>
      <p:sp>
        <p:nvSpPr>
          <p:cNvPr id="58371" name="Plassholder for lysbildenummer 3"/>
          <p:cNvSpPr>
            <a:spLocks noGrp="1"/>
          </p:cNvSpPr>
          <p:nvPr>
            <p:ph type="sldNum" sz="quarter" idx="5"/>
          </p:nvPr>
        </p:nvSpPr>
        <p:spPr>
          <a:noFill/>
        </p:spPr>
        <p:txBody>
          <a:bodyPr/>
          <a:lstStyle/>
          <a:p>
            <a:pPr defTabSz="896725"/>
            <a:fld id="{0723C65E-7DA0-4D9E-891F-0C11E73FA5BE}" type="slidenum">
              <a:rPr lang="nb-NO" smtClean="0">
                <a:cs typeface="Arial" charset="0"/>
              </a:rPr>
              <a:pPr defTabSz="896725"/>
              <a:t>1</a:t>
            </a:fld>
            <a:endParaRPr lang="nb-NO" dirty="0" smtClean="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Plassholder for lysbilde 1"/>
          <p:cNvSpPr>
            <a:spLocks noGrp="1" noRot="1" noChangeAspect="1"/>
          </p:cNvSpPr>
          <p:nvPr>
            <p:ph type="sldImg"/>
          </p:nvPr>
        </p:nvSpPr>
        <p:spPr>
          <a:ln/>
        </p:spPr>
      </p:sp>
      <p:sp>
        <p:nvSpPr>
          <p:cNvPr id="51202" name="Plassholder for notater 2"/>
          <p:cNvSpPr>
            <a:spLocks noGrp="1"/>
          </p:cNvSpPr>
          <p:nvPr>
            <p:ph type="body" idx="1"/>
          </p:nvPr>
        </p:nvSpPr>
        <p:spPr>
          <a:xfrm>
            <a:off x="679448" y="4690589"/>
            <a:ext cx="5438783" cy="4712854"/>
          </a:xfrm>
          <a:ln/>
        </p:spPr>
        <p:txBody>
          <a:bodyPr/>
          <a:lstStyle/>
          <a:p>
            <a:pPr marL="229766" indent="-229766">
              <a:buFont typeface="+mj-lt"/>
              <a:buAutoNum type="arabicPeriod"/>
              <a:defRPr/>
            </a:pPr>
            <a:r>
              <a:rPr lang="nb-NO" sz="1100" dirty="0" smtClean="0"/>
              <a:t>Internasjonal økonomi:</a:t>
            </a:r>
          </a:p>
          <a:p>
            <a:pPr marL="689298" lvl="1" indent="-229766">
              <a:buFont typeface="+mj-lt"/>
              <a:buAutoNum type="arabicPeriod"/>
              <a:defRPr/>
            </a:pPr>
            <a:r>
              <a:rPr lang="nb-NO" sz="1100" dirty="0" smtClean="0"/>
              <a:t>På vei ut av det sterkeste tilbakeslaget siden annen verdenskrig. Mange av våre handelspartnere ble truffet hardt av finanskrisen og det kraftige tilbakeslaget i internasjonal økonomi i 2009 og 2009. </a:t>
            </a:r>
          </a:p>
          <a:p>
            <a:pPr marL="689298" lvl="1" indent="-229766">
              <a:buFont typeface="+mj-lt"/>
              <a:buAutoNum type="arabicPeriod"/>
              <a:defRPr/>
            </a:pPr>
            <a:r>
              <a:rPr lang="nb-NO" sz="1100" dirty="0" smtClean="0"/>
              <a:t>Store forskjeller mellom land og regioner. Høy vekst i flere framvoksende markeder, særlig i Kina. Markert bedring særlig i Sverige og Tyskland. I USA har veksten den siste tiden vært noe svakere enn tidligere anslått.</a:t>
            </a:r>
          </a:p>
          <a:p>
            <a:pPr marL="689298" lvl="1" indent="-229766">
              <a:buFont typeface="+mj-lt"/>
              <a:buAutoNum type="arabicPeriod"/>
              <a:defRPr/>
            </a:pPr>
            <a:r>
              <a:rPr lang="nb-NO" sz="1100" dirty="0" smtClean="0"/>
              <a:t>Likevel - aktiviteten i mange industriland er fortsatt lavere enn før krisen, og arbeidsledigheten ligger på svært høye nivåer.</a:t>
            </a:r>
          </a:p>
          <a:p>
            <a:pPr marL="689298" lvl="1" indent="-229766">
              <a:buFont typeface="+mj-lt"/>
              <a:buAutoNum type="arabicPeriod"/>
              <a:defRPr/>
            </a:pPr>
            <a:r>
              <a:rPr lang="nb-NO" sz="1100" dirty="0" smtClean="0"/>
              <a:t>Anslag: Fortsatt oppgang, men noe svakere enn i 1. halvår. BNP-vekst hos handelspartnerne: 3 pst. både i år og neste år, etter -3 pst. i 2009. </a:t>
            </a:r>
          </a:p>
          <a:p>
            <a:pPr marL="689298" lvl="1" indent="-229766">
              <a:buFont typeface="+mj-lt"/>
              <a:buAutoNum type="arabicPeriod"/>
              <a:defRPr/>
            </a:pPr>
            <a:endParaRPr lang="nb-NO" sz="1100" dirty="0" smtClean="0"/>
          </a:p>
          <a:p>
            <a:pPr marL="229766" indent="-229766">
              <a:buFont typeface="+mj-lt"/>
              <a:buAutoNum type="arabicPeriod"/>
              <a:defRPr/>
            </a:pPr>
            <a:r>
              <a:rPr lang="nb-NO" sz="1100" dirty="0" smtClean="0"/>
              <a:t>Norsk økonomi:</a:t>
            </a:r>
          </a:p>
          <a:p>
            <a:pPr marL="689298" lvl="1" indent="-229766">
              <a:buFont typeface="+mj-lt"/>
              <a:buAutoNum type="arabicPeriod"/>
              <a:defRPr/>
            </a:pPr>
            <a:r>
              <a:rPr lang="nb-NO" sz="1100" dirty="0" smtClean="0"/>
              <a:t>Også i norsk økonomi tar seg opp, etter at BNP FN falt med 1,4 pst. i 2009. </a:t>
            </a:r>
          </a:p>
          <a:p>
            <a:pPr marL="689298" lvl="1" indent="-229766">
              <a:buFont typeface="+mj-lt"/>
              <a:buAutoNum type="arabicPeriod"/>
              <a:defRPr/>
            </a:pPr>
            <a:r>
              <a:rPr lang="nb-NO" sz="1100" dirty="0" smtClean="0"/>
              <a:t>Oppgangen så langt relativt moderat sammenliknet med flere av våre handelspartnere. </a:t>
            </a:r>
            <a:r>
              <a:rPr lang="nb-NO" sz="1100" u="sng" dirty="0" smtClean="0"/>
              <a:t>Men</a:t>
            </a:r>
            <a:r>
              <a:rPr lang="nb-NO" sz="1100" dirty="0" smtClean="0"/>
              <a:t> - nedgangen var mindre i Norge enn i de fleste andre industriland. Gjenspeiles i arbeidsmarkedet – ledigheten har holdt seg på et lavt nivå historisk sett, og langt lavere enn i andre land.</a:t>
            </a:r>
          </a:p>
          <a:p>
            <a:pPr marL="689298" lvl="1" indent="-229766">
              <a:buFont typeface="+mj-lt"/>
              <a:buAutoNum type="arabicPeriod"/>
              <a:defRPr/>
            </a:pPr>
            <a:r>
              <a:rPr lang="nb-NO" sz="1100" dirty="0" smtClean="0"/>
              <a:t>Svakt 1. kvartal (privat forbruk), men veksten seg igjen opp i 2. kvartal. I 2. kvartal særlig investeringer i Fastlands-Norge og i petroleumsvirksomheten som trakk veksten opp. </a:t>
            </a:r>
          </a:p>
          <a:p>
            <a:pPr marL="689298" lvl="1" indent="-229766">
              <a:buFont typeface="+mj-lt"/>
              <a:buAutoNum type="arabicPeriod"/>
              <a:defRPr/>
            </a:pPr>
            <a:r>
              <a:rPr lang="nb-NO" sz="1100" dirty="0" smtClean="0"/>
              <a:t>Anslag: Oppgang i veksten, understøttet av lave renter, økt optimisme blant husholdningene, vekst i petroleumsinvesteringene og økt etterspørsel fra eksportmarkedene. BNP-vekst for Fastlands-Norge på 1,7 pst. i år og 3,1 pst. neste år. Arbeidsledigheten, målt ved AKU, anslås til 3,4 pst. av arbeidsstyrken i år og 3,6 pst. av arbeidsstyrken neste år.</a:t>
            </a:r>
          </a:p>
          <a:p>
            <a:pPr indent="-229766">
              <a:buFont typeface="+mj-lt"/>
              <a:buAutoNum type="arabicPeriod"/>
              <a:defRPr/>
            </a:pPr>
            <a:endParaRPr lang="nb-NO" sz="1100" dirty="0"/>
          </a:p>
        </p:txBody>
      </p:sp>
      <p:sp>
        <p:nvSpPr>
          <p:cNvPr id="151555" name="Plassholder for lysbildenummer 3"/>
          <p:cNvSpPr>
            <a:spLocks noGrp="1"/>
          </p:cNvSpPr>
          <p:nvPr>
            <p:ph type="sldNum" sz="quarter" idx="5"/>
          </p:nvPr>
        </p:nvSpPr>
        <p:spPr>
          <a:noFill/>
        </p:spPr>
        <p:txBody>
          <a:bodyPr/>
          <a:lstStyle/>
          <a:p>
            <a:pPr defTabSz="896725"/>
            <a:fld id="{D322C64F-9C84-4D6E-84C1-C4930054F956}" type="slidenum">
              <a:rPr lang="nb-NO" smtClean="0">
                <a:cs typeface="Arial" charset="0"/>
              </a:rPr>
              <a:pPr defTabSz="896725"/>
              <a:t>15</a:t>
            </a:fld>
            <a:endParaRPr lang="nb-NO" dirty="0" smtClean="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Plassholder for lysbilde 1"/>
          <p:cNvSpPr>
            <a:spLocks noGrp="1" noRot="1" noChangeAspect="1"/>
          </p:cNvSpPr>
          <p:nvPr>
            <p:ph type="sldImg"/>
          </p:nvPr>
        </p:nvSpPr>
        <p:spPr>
          <a:ln/>
        </p:spPr>
      </p:sp>
      <p:sp>
        <p:nvSpPr>
          <p:cNvPr id="57346" name="Plassholder for notater 2"/>
          <p:cNvSpPr>
            <a:spLocks noGrp="1"/>
          </p:cNvSpPr>
          <p:nvPr>
            <p:ph type="body" idx="1"/>
          </p:nvPr>
        </p:nvSpPr>
        <p:spPr>
          <a:ln/>
        </p:spPr>
        <p:txBody>
          <a:bodyPr/>
          <a:lstStyle/>
          <a:p>
            <a:pPr marL="229766" indent="-229766" eaLnBrk="1" hangingPunct="1">
              <a:buFont typeface="+mj-lt"/>
              <a:buAutoNum type="arabicPeriod"/>
              <a:defRPr/>
            </a:pPr>
            <a:r>
              <a:rPr lang="nb-NO" dirty="0" smtClean="0"/>
              <a:t>Prisstigningen antas å holde seg lav, og den økonomiske veksten i industrilandene antas ikke å bli sterk nok til å gi noen markert reduksjon i arbeidsledigheten. Utfordringene for pengepolitikken forsterkes av at sterk gjeldsvekst i mange industriland gir behov for betydelig finanspolitisk konsolidering. Dette kan bidra til en lang periode med svært lave styringsrenter internasjonalt. De ekspansive impulsene fra pengepolitikken i form av svært lave styringsrenter vil derfor trolig vedvare i lang tid framover.</a:t>
            </a:r>
          </a:p>
          <a:p>
            <a:pPr marL="229766" indent="-229766" eaLnBrk="1" hangingPunct="1">
              <a:buFont typeface="+mj-lt"/>
              <a:buAutoNum type="arabicPeriod"/>
              <a:defRPr/>
            </a:pPr>
            <a:endParaRPr lang="nb-NO" dirty="0" smtClean="0"/>
          </a:p>
          <a:p>
            <a:pPr marL="229766" indent="-229766" eaLnBrk="1" hangingPunct="1">
              <a:buFont typeface="+mj-lt"/>
              <a:buAutoNum type="arabicPeriod"/>
              <a:defRPr/>
            </a:pPr>
            <a:r>
              <a:rPr lang="nb-NO" dirty="0" smtClean="0"/>
              <a:t>Lave renter ute begrenser handlefriheten for Norges Bank. Dersom rentedifferensen overfor utlandet øker ytterligere framover, kan en risikere store utslag i kronekursen. Dette vil være svært uheldig for de virksomheter som konkurrerer på verdensmarkedet, som allerede befinner seg i en utfordrende situasjon.</a:t>
            </a:r>
          </a:p>
          <a:p>
            <a:pPr eaLnBrk="1" hangingPunct="1">
              <a:defRPr/>
            </a:pPr>
            <a:endParaRPr lang="nb-NO" dirty="0" smtClean="0"/>
          </a:p>
        </p:txBody>
      </p:sp>
      <p:sp>
        <p:nvSpPr>
          <p:cNvPr id="158723" name="Plassholder for lysbildenummer 3"/>
          <p:cNvSpPr>
            <a:spLocks noGrp="1"/>
          </p:cNvSpPr>
          <p:nvPr>
            <p:ph type="sldNum" sz="quarter" idx="5"/>
          </p:nvPr>
        </p:nvSpPr>
        <p:spPr>
          <a:noFill/>
        </p:spPr>
        <p:txBody>
          <a:bodyPr/>
          <a:lstStyle/>
          <a:p>
            <a:pPr defTabSz="896725"/>
            <a:fld id="{5CB6D260-872D-465A-B6B8-85A3ED5206AD}" type="slidenum">
              <a:rPr lang="nb-NO" smtClean="0">
                <a:cs typeface="Arial" charset="0"/>
              </a:rPr>
              <a:pPr defTabSz="896725"/>
              <a:t>16</a:t>
            </a:fld>
            <a:endParaRPr lang="nb-NO" dirty="0" smtClean="0">
              <a:cs typeface="Arial" charset="0"/>
            </a:endParaRPr>
          </a:p>
        </p:txBody>
      </p:sp>
      <p:sp>
        <p:nvSpPr>
          <p:cNvPr id="158724" name="Plassholder for notater 2"/>
          <p:cNvSpPr txBox="1">
            <a:spLocks/>
          </p:cNvSpPr>
          <p:nvPr/>
        </p:nvSpPr>
        <p:spPr bwMode="auto">
          <a:xfrm>
            <a:off x="833649" y="4843284"/>
            <a:ext cx="5438783" cy="4442458"/>
          </a:xfrm>
          <a:prstGeom prst="rect">
            <a:avLst/>
          </a:prstGeom>
          <a:noFill/>
          <a:ln w="9525">
            <a:noFill/>
            <a:miter lim="800000"/>
            <a:headEnd/>
            <a:tailEnd/>
          </a:ln>
        </p:spPr>
        <p:txBody>
          <a:bodyPr lIns="89696" tIns="44850" rIns="89696" bIns="44850"/>
          <a:lstStyle/>
          <a:p>
            <a:pPr>
              <a:spcBef>
                <a:spcPct val="30000"/>
              </a:spcBef>
              <a:buFont typeface="Arial" charset="0"/>
              <a:buChar char="•"/>
            </a:pPr>
            <a:endParaRPr lang="nb-NO" sz="1200" dirty="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7"/>
          <p:cNvSpPr>
            <a:spLocks noGrp="1" noChangeArrowheads="1"/>
          </p:cNvSpPr>
          <p:nvPr>
            <p:ph type="sldNum" sz="quarter" idx="5"/>
          </p:nvPr>
        </p:nvSpPr>
        <p:spPr>
          <a:noFill/>
        </p:spPr>
        <p:txBody>
          <a:bodyPr/>
          <a:lstStyle/>
          <a:p>
            <a:pPr defTabSz="896725"/>
            <a:fld id="{45A404E3-3B54-4A42-B0D9-6390A7DC89C9}" type="slidenum">
              <a:rPr lang="nb-NO" smtClean="0">
                <a:cs typeface="Arial" charset="0"/>
              </a:rPr>
              <a:pPr defTabSz="896725"/>
              <a:t>18</a:t>
            </a:fld>
            <a:endParaRPr lang="nb-NO" dirty="0" smtClean="0">
              <a:cs typeface="Arial" charset="0"/>
            </a:endParaRPr>
          </a:p>
        </p:txBody>
      </p:sp>
      <p:sp>
        <p:nvSpPr>
          <p:cNvPr id="181250" name="Rectangle 2"/>
          <p:cNvSpPr>
            <a:spLocks noGrp="1" noRot="1" noChangeAspect="1" noChangeArrowheads="1" noTextEdit="1"/>
          </p:cNvSpPr>
          <p:nvPr>
            <p:ph type="sldImg"/>
          </p:nvPr>
        </p:nvSpPr>
        <p:spPr>
          <a:xfrm>
            <a:off x="930275" y="742950"/>
            <a:ext cx="4937125" cy="3703638"/>
          </a:xfrm>
          <a:ln/>
        </p:spPr>
      </p:sp>
      <p:sp>
        <p:nvSpPr>
          <p:cNvPr id="181251" name="Rectangle 3"/>
          <p:cNvSpPr>
            <a:spLocks noGrp="1" noChangeArrowheads="1"/>
          </p:cNvSpPr>
          <p:nvPr>
            <p:ph type="body" idx="1"/>
          </p:nvPr>
        </p:nvSpPr>
        <p:spPr>
          <a:xfrm>
            <a:off x="679448" y="4690588"/>
            <a:ext cx="5438783" cy="4658775"/>
          </a:xfrm>
          <a:noFill/>
          <a:ln/>
        </p:spPr>
        <p:txBody>
          <a:bodyPr lIns="91881" tIns="45940" rIns="91881" bIns="45940"/>
          <a:lstStyle/>
          <a:p>
            <a:pPr marL="229766" indent="-229766" eaLnBrk="1" hangingPunct="1">
              <a:buFontTx/>
              <a:buAutoNum type="arabicPeriod"/>
            </a:pPr>
            <a:r>
              <a:rPr lang="nb-NO" dirty="0" smtClean="0"/>
              <a:t>Med utsikter til vekst over trend i fastlandsøkonomien i 2011 og stabilisering av ledigheten klart under det historiske gjennomsnittet, vil det være i tråd med handlingsregelen å stramme til i budsjettet og redusere avstanden til 4-prosentbanen. </a:t>
            </a:r>
          </a:p>
          <a:p>
            <a:pPr marL="229766" indent="-229766" eaLnBrk="1" hangingPunct="1">
              <a:buFontTx/>
              <a:buAutoNum type="arabicPeriod"/>
            </a:pPr>
            <a:r>
              <a:rPr lang="nb-NO" dirty="0" smtClean="0"/>
              <a:t>Regjeringen har funnet det riktig å holde oljepengebruken reelt uendret fra 2010 til 2011, målt ved det strukturelle, oljekorrigerte budsjettunderskuddet. </a:t>
            </a:r>
          </a:p>
          <a:p>
            <a:pPr marL="229766" indent="-229766" eaLnBrk="1" hangingPunct="1">
              <a:buFontTx/>
              <a:buAutoNum type="arabicPeriod"/>
            </a:pPr>
            <a:r>
              <a:rPr lang="nb-NO" dirty="0" smtClean="0"/>
              <a:t>Dette tilsvarer en budsjettinnstramming på 0,2 pst. av trend-BNP for Fastlands-Norge. Budsjettet bidrar dermed til å dempe aktivitetsveksten i norsk økonomi neste år, etter to år med kraftige stimulanser gjennom finanspolitikken. </a:t>
            </a:r>
          </a:p>
          <a:p>
            <a:pPr marL="229766" indent="-229766" eaLnBrk="1" hangingPunct="1">
              <a:buFontTx/>
              <a:buAutoNum type="arabicPeriod"/>
            </a:pPr>
            <a:r>
              <a:rPr lang="nb-NO" dirty="0" smtClean="0"/>
              <a:t>Både hensynet til de statlige finansene på lang sikt og hensynet til pengepolitikken, kronekursen og konkurranseutsatte sektorer tilsier en slik innretning av 2011-budsjettet.</a:t>
            </a:r>
          </a:p>
          <a:p>
            <a:pPr marL="229766" indent="-229766" eaLnBrk="1" hangingPunct="1">
              <a:buFontTx/>
              <a:buAutoNum type="arabicPeriod"/>
            </a:pPr>
            <a:r>
              <a:rPr lang="nb-NO" dirty="0" smtClean="0"/>
              <a:t>Etter at budsjettet for 2010 ble lagt fram i fjor høst, er det kommet ny informasjon om utviklingen på budsjettets inntekts- og utgiftsside som har ført til en klar reduksjon i avstanden til 4-prosentbanen i inneværende år [fra 44,6 til 19,1 mrd. 2010-kroner]. Det gjelder bl.a. økte anslag for utbytter og strukturelle skatter, og reduserte anslag for utgifter til sykepenger i folketrygden og til mottak av asylsøkere. </a:t>
            </a:r>
          </a:p>
          <a:p>
            <a:pPr marL="229766" indent="-229766" eaLnBrk="1" hangingPunct="1">
              <a:buFontTx/>
              <a:buAutoNum type="arabicPeriod"/>
            </a:pPr>
            <a:r>
              <a:rPr lang="nb-NO" dirty="0" smtClean="0"/>
              <a:t>Regjeringens forslag til statsbudsjett for 2011 innebærer et strukturelt, oljekorrigert budsjettunderskudd på 128,1 mrd. kroner, som er 7,4 mrd. kroner over 4-prosentbanen. </a:t>
            </a:r>
          </a:p>
          <a:p>
            <a:pPr marL="229766" indent="-229766" eaLnBrk="1" hangingPunct="1">
              <a:buFontTx/>
              <a:buAutoNum type="arabicPeriod"/>
            </a:pPr>
            <a:r>
              <a:rPr lang="nb-NO" dirty="0" smtClean="0"/>
              <a:t>Med uendret oljepengebruk i faste priser fra 2011 til 2012 anslås underskuddet å være tilbake på 4-prosentbanen i 2012.</a:t>
            </a:r>
          </a:p>
          <a:p>
            <a:pPr marL="229766" indent="-229766" eaLnBrk="1" hangingPunct="1">
              <a:lnSpc>
                <a:spcPct val="90000"/>
              </a:lnSpc>
              <a:spcAft>
                <a:spcPct val="30000"/>
              </a:spcAft>
            </a:pPr>
            <a:endParaRPr lang="nb-NO" dirty="0" smtClean="0"/>
          </a:p>
          <a:p>
            <a:pPr marL="229766" indent="-229766" eaLnBrk="1" hangingPunct="1">
              <a:lnSpc>
                <a:spcPct val="90000"/>
              </a:lnSpc>
              <a:spcAft>
                <a:spcPct val="30000"/>
              </a:spcAft>
            </a:pPr>
            <a:r>
              <a:rPr lang="nb-NO" b="1" dirty="0" smtClean="0"/>
              <a:t>Hvordan kommet fra avvik på 45 til 7,4? </a:t>
            </a:r>
            <a:r>
              <a:rPr lang="nb-NO" dirty="0" smtClean="0"/>
              <a:t>(flak fra PMK)</a:t>
            </a:r>
            <a:endParaRPr lang="nb-NO" b="1"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pPr defTabSz="895076"/>
            <a:fld id="{9F9F2F29-FAFE-4C94-B59C-DC7D656D0631}" type="slidenum">
              <a:rPr lang="nb-NO" smtClean="0"/>
              <a:pPr defTabSz="895076"/>
              <a:t>19</a:t>
            </a:fld>
            <a:endParaRPr lang="nb-NO" dirty="0"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buFont typeface="Arial" pitchFamily="34" charset="0"/>
              <a:buNone/>
            </a:pPr>
            <a:endParaRPr lang="nb-NO"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p:txBody>
          <a:bodyPr/>
          <a:lstStyle/>
          <a:p>
            <a:pPr defTabSz="896420">
              <a:defRPr/>
            </a:pPr>
            <a:fld id="{F0771520-C97E-4D15-BCCE-F5BD60F2A9F9}" type="slidenum">
              <a:rPr lang="nb-NO" smtClean="0"/>
              <a:pPr defTabSz="896420">
                <a:defRPr/>
              </a:pPr>
              <a:t>21</a:t>
            </a:fld>
            <a:endParaRPr lang="nb-NO" dirty="0" smtClean="0"/>
          </a:p>
        </p:txBody>
      </p:sp>
      <p:sp>
        <p:nvSpPr>
          <p:cNvPr id="177154" name="Rectangle 2"/>
          <p:cNvSpPr>
            <a:spLocks noGrp="1" noRot="1" noChangeAspect="1" noChangeArrowheads="1" noTextEdit="1"/>
          </p:cNvSpPr>
          <p:nvPr>
            <p:ph type="sldImg"/>
          </p:nvPr>
        </p:nvSpPr>
        <p:spPr>
          <a:xfrm>
            <a:off x="930275" y="741363"/>
            <a:ext cx="4937125" cy="3703637"/>
          </a:xfrm>
          <a:ln/>
        </p:spPr>
      </p:sp>
      <p:sp>
        <p:nvSpPr>
          <p:cNvPr id="177155" name="Rectangle 3"/>
          <p:cNvSpPr>
            <a:spLocks noGrp="1" noChangeArrowheads="1"/>
          </p:cNvSpPr>
          <p:nvPr>
            <p:ph type="body" idx="1"/>
          </p:nvPr>
        </p:nvSpPr>
        <p:spPr>
          <a:xfrm>
            <a:off x="679448" y="4690589"/>
            <a:ext cx="5438783" cy="4719216"/>
          </a:xfrm>
          <a:noFill/>
          <a:ln/>
        </p:spPr>
        <p:txBody>
          <a:bodyPr lIns="91882" tIns="45940" rIns="91882" bIns="45940"/>
          <a:lstStyle/>
          <a:p>
            <a:pPr marL="229766" indent="-229766">
              <a:buFontTx/>
              <a:buAutoNum type="arabicPeriod"/>
            </a:pPr>
            <a:r>
              <a:rPr lang="nb-NO" dirty="0" smtClean="0"/>
              <a:t>Figuren viser utviklingen kapitalavkastningen, eller lønnsomheten, i industrien i Norge. </a:t>
            </a:r>
          </a:p>
          <a:p>
            <a:pPr marL="229766" indent="-229766">
              <a:buFontTx/>
              <a:buAutoNum type="arabicPeriod"/>
            </a:pPr>
            <a:r>
              <a:rPr lang="nb-NO" dirty="0" smtClean="0"/>
              <a:t>Norske eksportbedrifter ble under finanskrisen rammet av flere forhold: Tilbakeslaget i verdensøkonomien førte til at både etterspørselen etter og prisene på viktige norske eksportprodukter falt markert. </a:t>
            </a:r>
          </a:p>
          <a:p>
            <a:pPr marL="229766" indent="-229766">
              <a:buFontTx/>
              <a:buAutoNum type="arabicPeriod"/>
            </a:pPr>
            <a:r>
              <a:rPr lang="nb-NO" dirty="0" smtClean="0"/>
              <a:t>Dette kom på toppen av at norske bedrifter allerede har et høyt kostnadsnivå. Gjennomsnittlige timelønnskostnader for ansatte i industrien i Norge var i 2009 rundt 37 prosent høyere enn hos våre handelspartnere i EU. </a:t>
            </a:r>
          </a:p>
          <a:p>
            <a:pPr marL="229766" indent="-229766">
              <a:buFontTx/>
              <a:buAutoNum type="arabicPeriod"/>
            </a:pPr>
            <a:r>
              <a:rPr lang="nb-NO" dirty="0" smtClean="0"/>
              <a:t>Dette bidrar til å svekke lønnsomheten og gjør eksportrettede virksomheter sårbare for en styrking av kronen framover. </a:t>
            </a:r>
          </a:p>
          <a:p>
            <a:pPr marL="229766" indent="-229766">
              <a:buFontTx/>
              <a:buAutoNum type="arabicPeriod"/>
            </a:pPr>
            <a:r>
              <a:rPr lang="nb-NO" dirty="0" smtClean="0"/>
              <a:t>I noen år har en svært gunstig utvikling i prisene på norske eksportprodukter bidratt til å lette situasjonen for norske bedrifter. Både priser og aktivitet har tatt seg noe opp igjen i 2010, men  vi kan ikke basere oss på at de gunstige markedsforholdene vi har hatt de siste årene vil vedvare. </a:t>
            </a:r>
          </a:p>
          <a:p>
            <a:pPr marL="229766" indent="-229766">
              <a:buFontTx/>
              <a:buAutoNum type="arabicPeriod"/>
            </a:pPr>
            <a:r>
              <a:rPr lang="nb-NO" dirty="0" smtClean="0"/>
              <a:t>Det er derfor viktig at finanspolitikken ikke legger for store byrder på pengepolitikken i arbeidet med å stabilisere den økonomiske utviklingen. Norges Bank har framhevet at et særnorsk høyt rentenivå kan bidra til en sterkere krone. Dette vil særlig ramme det konkurranseutsatte næringslivet. Ved å holde igjen i budsjettpolitikken kan vi lette presset på pengepolitikken og på konkurranseutsatt sektor og bidra til en mer balansert utvikling i norsk økonomi.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229766" indent="-229766">
              <a:buFont typeface="Arial" pitchFamily="34" charset="0"/>
              <a:buChar char="•"/>
            </a:pPr>
            <a:endParaRPr lang="nb-NO" dirty="0" smtClean="0">
              <a:latin typeface="Arial" pitchFamily="34" charset="0"/>
            </a:endParaRPr>
          </a:p>
        </p:txBody>
      </p:sp>
      <p:sp>
        <p:nvSpPr>
          <p:cNvPr id="4" name="Plassholder for lysbildenummer 3"/>
          <p:cNvSpPr>
            <a:spLocks noGrp="1"/>
          </p:cNvSpPr>
          <p:nvPr>
            <p:ph type="sldNum" sz="quarter" idx="10"/>
          </p:nvPr>
        </p:nvSpPr>
        <p:spPr/>
        <p:txBody>
          <a:bodyPr/>
          <a:lstStyle/>
          <a:p>
            <a:pPr>
              <a:defRPr/>
            </a:pPr>
            <a:fld id="{65F2EC0C-8140-430B-A1DB-0C10DCB1F63F}" type="slidenum">
              <a:rPr lang="nb-NO" smtClean="0"/>
              <a:pPr>
                <a:defRPr/>
              </a:pPr>
              <a:t>22</a:t>
            </a:fld>
            <a:endParaRPr lang="nb-NO"/>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5F5B7F-D04C-4C81-B34A-2017D379C757}" type="slidenum">
              <a:rPr lang="nb-NO"/>
              <a:pPr/>
              <a:t>23</a:t>
            </a:fld>
            <a:endParaRPr lang="nb-NO"/>
          </a:p>
        </p:txBody>
      </p:sp>
      <p:sp>
        <p:nvSpPr>
          <p:cNvPr id="307202" name="Rectangle 2"/>
          <p:cNvSpPr>
            <a:spLocks noGrp="1" noRot="1" noChangeAspect="1" noChangeArrowheads="1" noTextEdit="1"/>
          </p:cNvSpPr>
          <p:nvPr>
            <p:ph type="sldImg"/>
          </p:nvPr>
        </p:nvSpPr>
        <p:spPr>
          <a:xfrm>
            <a:off x="930275" y="754063"/>
            <a:ext cx="4937125" cy="3703637"/>
          </a:xfrm>
          <a:ln/>
        </p:spPr>
      </p:sp>
      <p:sp>
        <p:nvSpPr>
          <p:cNvPr id="307203" name="Rectangle 3"/>
          <p:cNvSpPr>
            <a:spLocks noGrp="1" noChangeArrowheads="1"/>
          </p:cNvSpPr>
          <p:nvPr>
            <p:ph type="body" idx="1"/>
          </p:nvPr>
        </p:nvSpPr>
        <p:spPr>
          <a:xfrm>
            <a:off x="679769" y="4688998"/>
            <a:ext cx="5499063" cy="4606286"/>
          </a:xfrm>
        </p:spPr>
        <p:txBody>
          <a:bodyPr/>
          <a:lstStyle/>
          <a:p>
            <a:r>
              <a:rPr lang="nb-NO" dirty="0"/>
              <a:t>Denne figuren er hentet fra OECD. Figuren viser anslag for BNP per hode i OECD-området i 1995 og 2007, relativt til anslått gjennomsnittsnivå for medlemslandene. I tallene er det tatt hensyn til forskjeller i prisnivå mellom land. Medregent det samlede bidraget fra oljen, lå Norge 20 pst. høyere enn OECD-gjennomsnittet i 1995 og 60 pst. høyere i 2007. </a:t>
            </a:r>
          </a:p>
          <a:p>
            <a:pPr>
              <a:buFontTx/>
              <a:buChar char="•"/>
            </a:pPr>
            <a:r>
              <a:rPr lang="nb-NO" dirty="0"/>
              <a:t>Trekker vi oljen helt ut, lå vi om lag på gjennomsnittet i 2005 men over 20 pst. høyere enn det i 2007. Per </a:t>
            </a:r>
            <a:r>
              <a:rPr lang="nb-NO" dirty="0" err="1"/>
              <a:t>capita</a:t>
            </a:r>
            <a:r>
              <a:rPr lang="nb-NO" dirty="0"/>
              <a:t> inntektene i fastlandsøkonomien lå likevel 12 pst. lavere enn nivået i USA. Det er imidlertid tre forhold som gjør at dette anslaget er misvisende. </a:t>
            </a:r>
          </a:p>
          <a:p>
            <a:pPr lvl="1">
              <a:buFontTx/>
              <a:buChar char="•"/>
            </a:pPr>
            <a:r>
              <a:rPr lang="nb-NO" dirty="0"/>
              <a:t>For det første tar det ikke hensyn til at de ressursene som inngår i oljevirksomheten alternativt kunne vært brukt i annen virksomhet og generert inntekter der.</a:t>
            </a:r>
          </a:p>
          <a:p>
            <a:pPr lvl="1">
              <a:buFontTx/>
              <a:buChar char="•"/>
            </a:pPr>
            <a:r>
              <a:rPr lang="nb-NO" dirty="0"/>
              <a:t>For det andre ser vi da bort fra at vi setter en del av de løpende oljeinntektene inn i SPFU, og at avkastningen av dette fondet gir et varig bidrag til inntekter og levestandard i Norge.</a:t>
            </a:r>
          </a:p>
          <a:p>
            <a:pPr lvl="1">
              <a:buFontTx/>
              <a:buChar char="•"/>
            </a:pPr>
            <a:r>
              <a:rPr lang="nb-NO" dirty="0"/>
              <a:t>For det tredje ser vi bort fra at arbeidstiden per sysselsatt er lavere i Norge enn i de fleste andre OECD-land. Selv om vi har en høy yrkesaktivitet, trekker dette i retning av lavere arbeidsinnsats per </a:t>
            </a:r>
            <a:r>
              <a:rPr lang="nb-NO" dirty="0" err="1"/>
              <a:t>capita</a:t>
            </a:r>
            <a:r>
              <a:rPr lang="nb-NO" dirty="0"/>
              <a:t> i Norge enn i USA, og at arbeidsproduktiviteten i Norge er høyere enn det en kan få </a:t>
            </a:r>
            <a:r>
              <a:rPr lang="nb-NO" dirty="0" err="1"/>
              <a:t>inttrykk</a:t>
            </a:r>
            <a:r>
              <a:rPr lang="nb-NO" dirty="0"/>
              <a:t> av fra slike figurer som dette.</a:t>
            </a:r>
          </a:p>
          <a:p>
            <a:r>
              <a:rPr lang="nb-NO" dirty="0"/>
              <a:t> Når </a:t>
            </a:r>
            <a:r>
              <a:rPr lang="nb-NO" dirty="0" err="1"/>
              <a:t>verdisakpingen</a:t>
            </a:r>
            <a:r>
              <a:rPr lang="nb-NO" dirty="0"/>
              <a:t> i fastlandsøkonomien kommer klart bedre ut relativt til nivået i andre land i 2007 enn i 1995, henger det sammen med en gunstig utvikling i prisene på det vi selger til utlandet og en høy </a:t>
            </a:r>
            <a:r>
              <a:rPr lang="nb-NO" dirty="0" err="1"/>
              <a:t>produktivitetsveskt</a:t>
            </a:r>
            <a:r>
              <a:rPr lang="nb-NO" dirty="0"/>
              <a:t>.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2CA89C-A499-4DF3-8B1E-6FFAEF41F73C}" type="slidenum">
              <a:rPr lang="nb-NO"/>
              <a:pPr/>
              <a:t>24</a:t>
            </a:fld>
            <a:endParaRPr lang="nb-NO"/>
          </a:p>
        </p:txBody>
      </p:sp>
      <p:sp>
        <p:nvSpPr>
          <p:cNvPr id="305154" name="Rectangle 2"/>
          <p:cNvSpPr>
            <a:spLocks noGrp="1" noRot="1" noChangeAspect="1" noChangeArrowheads="1" noTextEdit="1"/>
          </p:cNvSpPr>
          <p:nvPr>
            <p:ph type="sldImg"/>
          </p:nvPr>
        </p:nvSpPr>
        <p:spPr>
          <a:xfrm>
            <a:off x="930275" y="738188"/>
            <a:ext cx="4937125" cy="3703637"/>
          </a:xfrm>
          <a:ln/>
        </p:spPr>
      </p:sp>
      <p:sp>
        <p:nvSpPr>
          <p:cNvPr id="305155" name="Rectangle 3"/>
          <p:cNvSpPr>
            <a:spLocks noGrp="1" noChangeArrowheads="1"/>
          </p:cNvSpPr>
          <p:nvPr>
            <p:ph type="body" idx="1"/>
          </p:nvPr>
        </p:nvSpPr>
        <p:spPr>
          <a:xfrm>
            <a:off x="679768" y="4688997"/>
            <a:ext cx="5438140" cy="4445640"/>
          </a:xfrm>
        </p:spPr>
        <p:txBody>
          <a:bodyPr/>
          <a:lstStyle/>
          <a:p>
            <a:r>
              <a:rPr lang="nb-NO" sz="1600" dirty="0"/>
              <a:t>Denne figuren illustrerer igjen betydningen av produktivitet. Her sammenlikner vi ikke ulike land men ser på utviklingen i Norge over tid. Figuren viser at under 20 pst. av veksten i verdiskapingen i fastlandsøkonomien etter 1970 kan føres tilbake til økt arbeidsinnsats. Over 80 skyldes at arbeidskraften blir mer produktiv. Her spiller mange forhold sammen. Tidligere analyser peker i retning av at mer kapital per sysselsatt kan forklare mellom en tredel og en firedel av produktivitetsgevinsten. Resten må føres tilbake til ny kunnskap, dels hos de sysselsatte, dels nedfelt i kapitalutstyr, organisasjonsmønstre og institusjonelle forhold. Det er rimelig å legge til grunn at produktivitetsutviklingen påvirkes av utformingen av politikken på mange områder, ikke bare av den økonomiske politikken.</a:t>
            </a:r>
          </a:p>
          <a:p>
            <a:endParaRPr lang="nb-NO" sz="1600" dirty="0"/>
          </a:p>
          <a:p>
            <a:endParaRPr lang="nb-NO" sz="16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Plassholder for lysbilde 1"/>
          <p:cNvSpPr>
            <a:spLocks noGrp="1" noRot="1" noChangeAspect="1"/>
          </p:cNvSpPr>
          <p:nvPr>
            <p:ph type="sldImg"/>
          </p:nvPr>
        </p:nvSpPr>
        <p:spPr>
          <a:xfrm>
            <a:off x="874713" y="731838"/>
            <a:ext cx="4937125" cy="3703637"/>
          </a:xfrm>
          <a:ln/>
        </p:spPr>
      </p:sp>
      <p:sp>
        <p:nvSpPr>
          <p:cNvPr id="3" name="Plassholder for notater 2"/>
          <p:cNvSpPr>
            <a:spLocks noGrp="1"/>
          </p:cNvSpPr>
          <p:nvPr>
            <p:ph type="body" idx="1"/>
          </p:nvPr>
        </p:nvSpPr>
        <p:spPr>
          <a:xfrm>
            <a:off x="679449" y="4690588"/>
            <a:ext cx="5438783" cy="4938716"/>
          </a:xfrm>
        </p:spPr>
        <p:txBody>
          <a:bodyPr>
            <a:normAutofit/>
          </a:bodyPr>
          <a:lstStyle/>
          <a:p>
            <a:pPr eaLnBrk="1" hangingPunct="1">
              <a:buFont typeface="Arial" pitchFamily="34" charset="0"/>
              <a:buChar char="•"/>
              <a:defRPr/>
            </a:pPr>
            <a:endParaRPr lang="nb-NO" dirty="0"/>
          </a:p>
        </p:txBody>
      </p:sp>
      <p:sp>
        <p:nvSpPr>
          <p:cNvPr id="47107" name="Plassholder for lysbildenummer 3"/>
          <p:cNvSpPr>
            <a:spLocks noGrp="1"/>
          </p:cNvSpPr>
          <p:nvPr>
            <p:ph type="sldNum" sz="quarter" idx="5"/>
          </p:nvPr>
        </p:nvSpPr>
        <p:spPr>
          <a:noFill/>
        </p:spPr>
        <p:txBody>
          <a:bodyPr/>
          <a:lstStyle/>
          <a:p>
            <a:pPr defTabSz="896671"/>
            <a:fld id="{A093101F-A2E8-44FA-AF0C-2D12DA0C0948}" type="slidenum">
              <a:rPr lang="nb-NO" smtClean="0">
                <a:cs typeface="Arial" charset="0"/>
              </a:rPr>
              <a:pPr defTabSz="896671"/>
              <a:t>25</a:t>
            </a:fld>
            <a:endParaRPr lang="nb-NO" dirty="0" smtClean="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77500" lnSpcReduction="20000"/>
          </a:bodyPr>
          <a:lstStyle/>
          <a:p>
            <a:r>
              <a:rPr lang="nb-NO" dirty="0" smtClean="0"/>
              <a:t>(fortsetter)</a:t>
            </a:r>
          </a:p>
          <a:p>
            <a:endParaRPr lang="nb-NO" dirty="0" smtClean="0"/>
          </a:p>
        </p:txBody>
      </p:sp>
      <p:sp>
        <p:nvSpPr>
          <p:cNvPr id="4" name="Plassholder for lysbildenummer 3"/>
          <p:cNvSpPr>
            <a:spLocks noGrp="1"/>
          </p:cNvSpPr>
          <p:nvPr>
            <p:ph type="sldNum" sz="quarter" idx="10"/>
          </p:nvPr>
        </p:nvSpPr>
        <p:spPr/>
        <p:txBody>
          <a:bodyPr/>
          <a:lstStyle/>
          <a:p>
            <a:pPr>
              <a:defRPr/>
            </a:pPr>
            <a:fld id="{65F2EC0C-8140-430B-A1DB-0C10DCB1F63F}" type="slidenum">
              <a:rPr lang="nb-NO" smtClean="0"/>
              <a:pPr>
                <a:defRPr/>
              </a:pPr>
              <a:t>26</a:t>
            </a:fld>
            <a:endParaRPr lang="nb-NO"/>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10369B-F75C-49A2-8456-E64E31DA8FE6}" type="slidenum">
              <a:rPr lang="nb-NO"/>
              <a:pPr/>
              <a:t>4</a:t>
            </a:fld>
            <a:endParaRPr lang="nb-NO"/>
          </a:p>
        </p:txBody>
      </p:sp>
      <p:sp>
        <p:nvSpPr>
          <p:cNvPr id="296962" name="Rectangle 2"/>
          <p:cNvSpPr>
            <a:spLocks noGrp="1" noRot="1" noChangeAspect="1" noChangeArrowheads="1" noTextEdit="1"/>
          </p:cNvSpPr>
          <p:nvPr>
            <p:ph type="sldImg"/>
          </p:nvPr>
        </p:nvSpPr>
        <p:spPr>
          <a:xfrm>
            <a:off x="933450" y="739775"/>
            <a:ext cx="4935538" cy="3702050"/>
          </a:xfrm>
          <a:ln/>
        </p:spPr>
      </p:sp>
      <p:sp>
        <p:nvSpPr>
          <p:cNvPr id="296963" name="Rectangle 3"/>
          <p:cNvSpPr>
            <a:spLocks noGrp="1" noChangeArrowheads="1"/>
          </p:cNvSpPr>
          <p:nvPr>
            <p:ph type="body" idx="1"/>
          </p:nvPr>
        </p:nvSpPr>
        <p:spPr>
          <a:xfrm>
            <a:off x="679768" y="4690589"/>
            <a:ext cx="5438140" cy="4442458"/>
          </a:xfrm>
        </p:spPr>
        <p:txBody>
          <a:bodyPr/>
          <a:lstStyle/>
          <a:p>
            <a:pPr>
              <a:lnSpc>
                <a:spcPct val="90000"/>
              </a:lnSpc>
              <a:buFontTx/>
              <a:buChar char="•"/>
            </a:pPr>
            <a:r>
              <a:rPr lang="nb-NO" dirty="0"/>
              <a:t>Jeg vil nå gå over på norsk økonomi. </a:t>
            </a:r>
          </a:p>
          <a:p>
            <a:pPr>
              <a:lnSpc>
                <a:spcPct val="90000"/>
              </a:lnSpc>
              <a:buFontTx/>
              <a:buChar char="•"/>
            </a:pPr>
            <a:r>
              <a:rPr lang="nb-NO" dirty="0"/>
              <a:t>Også vi har merket finanskrisen og tilbakeslaget i internasjonal økonomi. Vi har imidlertid klart oss bedre enn de fleste land. Det er flere grunner til det.</a:t>
            </a:r>
          </a:p>
          <a:p>
            <a:pPr>
              <a:lnSpc>
                <a:spcPct val="90000"/>
              </a:lnSpc>
              <a:buFontTx/>
              <a:buChar char="•"/>
            </a:pPr>
            <a:r>
              <a:rPr lang="nb-NO" sz="1400" dirty="0"/>
              <a:t> Vi </a:t>
            </a:r>
            <a:r>
              <a:rPr lang="nb-NO" dirty="0"/>
              <a:t>sto godt rustet til å møte de utfordringer finanskrisen skapte: </a:t>
            </a:r>
          </a:p>
          <a:p>
            <a:pPr lvl="1">
              <a:lnSpc>
                <a:spcPct val="90000"/>
              </a:lnSpc>
              <a:buFontTx/>
              <a:buChar char="•"/>
            </a:pPr>
            <a:r>
              <a:rPr lang="nb-NO" dirty="0"/>
              <a:t>Vi har en god og sammenhengende regulering av hele finanssektoren, en god sikringsordning for innskytere og et helhetlig tilsyn som overvåker situasjonen nøye. </a:t>
            </a:r>
          </a:p>
          <a:p>
            <a:pPr lvl="1">
              <a:lnSpc>
                <a:spcPct val="90000"/>
              </a:lnSpc>
              <a:buFontTx/>
              <a:buChar char="•"/>
            </a:pPr>
            <a:r>
              <a:rPr lang="nb-NO" dirty="0"/>
              <a:t>Vi har et godt rammeverk for penge- og finanspolitikken. </a:t>
            </a:r>
          </a:p>
          <a:p>
            <a:pPr lvl="1">
              <a:lnSpc>
                <a:spcPct val="90000"/>
              </a:lnSpc>
              <a:buFontTx/>
              <a:buChar char="•"/>
            </a:pPr>
            <a:r>
              <a:rPr lang="nb-NO" dirty="0"/>
              <a:t>Vi har en stor offentlig sektor som bidrar til å stabilisere norsk økonomi. </a:t>
            </a:r>
          </a:p>
          <a:p>
            <a:pPr lvl="1">
              <a:lnSpc>
                <a:spcPct val="90000"/>
              </a:lnSpc>
              <a:buFontTx/>
              <a:buChar char="•"/>
            </a:pPr>
            <a:r>
              <a:rPr lang="nb-NO" dirty="0"/>
              <a:t>Vi har også hatt glede av vår næringsstruktur. Aktiviteten i petroleumsvirksomheten har holdt seg godt oppe. Oljeinvesteringene har vært høye, noe som også leverandørvirksomheten på fastlandet nyter godt av.</a:t>
            </a:r>
          </a:p>
          <a:p>
            <a:pPr lvl="1">
              <a:lnSpc>
                <a:spcPct val="90000"/>
              </a:lnSpc>
              <a:buFontTx/>
              <a:buChar char="•"/>
            </a:pPr>
            <a:r>
              <a:rPr lang="nb-NO" dirty="0"/>
              <a:t>Petroleumssektoren har også bidratt til at vi har store overskudd i handelen med utlandet, og til at vi har penger på bok og større mulighet enn mange andre til å møte de vanskelighetene som måtte komme. Denne handlefriheten har det denne gangen vært nødvendig å benytte.</a:t>
            </a:r>
          </a:p>
          <a:p>
            <a:pPr>
              <a:lnSpc>
                <a:spcPct val="90000"/>
              </a:lnSpc>
            </a:pPr>
            <a:r>
              <a:rPr lang="nb-NO" dirty="0"/>
              <a:t>Også vi ble imidlertid berørt, og noen sektorer nokså hardt. Deler av det konkurranseutsatte næringslivet ble stilt overfor en situasjon med betydelig lavere etterspørsel og lavere priser på sine produkter. Også aktiviteten innen bygg og anlegg falt, etter flere år med sterk vekst.</a:t>
            </a:r>
          </a:p>
          <a:p>
            <a:pPr>
              <a:lnSpc>
                <a:spcPct val="90000"/>
              </a:lnSpc>
            </a:pPr>
            <a:endParaRPr lang="nb-NO"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229752" indent="-229752" eaLnBrk="1" hangingPunct="1">
              <a:buFont typeface="Arial" pitchFamily="34" charset="0"/>
              <a:buChar char="•"/>
            </a:pPr>
            <a:endParaRPr lang="nb-NO" dirty="0" smtClean="0"/>
          </a:p>
          <a:p>
            <a:endParaRPr lang="nb-NO" dirty="0"/>
          </a:p>
        </p:txBody>
      </p:sp>
      <p:sp>
        <p:nvSpPr>
          <p:cNvPr id="4" name="Plassholder for lysbildenummer 3"/>
          <p:cNvSpPr>
            <a:spLocks noGrp="1"/>
          </p:cNvSpPr>
          <p:nvPr>
            <p:ph type="sldNum" sz="quarter" idx="10"/>
          </p:nvPr>
        </p:nvSpPr>
        <p:spPr/>
        <p:txBody>
          <a:bodyPr/>
          <a:lstStyle/>
          <a:p>
            <a:pPr>
              <a:defRPr/>
            </a:pPr>
            <a:fld id="{65F2EC0C-8140-430B-A1DB-0C10DCB1F63F}" type="slidenum">
              <a:rPr lang="nb-NO" smtClean="0"/>
              <a:pPr>
                <a:defRPr/>
              </a:pPr>
              <a:t>27</a:t>
            </a:fld>
            <a:endParaRPr lang="nb-NO"/>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229766" indent="-229766" defTabSz="919063">
              <a:buFont typeface="Arial" pitchFamily="34" charset="0"/>
              <a:buChar char="•"/>
              <a:defRPr/>
            </a:pPr>
            <a:r>
              <a:rPr lang="nb-NO" dirty="0" smtClean="0"/>
              <a:t>Selv om rentenedsettelsene i Norge var av samme størrelsesorden som i andre land, er det grunn til å tro at de har virket kraftigere i Norge. Dette har bl.a. sammenheng med at norske husholdninger i all hovedsak har lån med flytende rente, mens fastrentelån er mer vanlig i andre land. I Norge har kun om lag 5 pst. av boliglånene rentebinding på mer enn ett år. Utstrakt bruk av flytende rente innebærer at lavere rente gir raskere og kraftigere utslag i husholdningenes inntekter, og dermed også deres etterspørsel, enn i andre land</a:t>
            </a:r>
            <a:r>
              <a:rPr lang="nb-NO" dirty="0" smtClean="0">
                <a:solidFill>
                  <a:schemeClr val="accent6">
                    <a:lumMod val="60000"/>
                    <a:lumOff val="40000"/>
                  </a:schemeClr>
                </a:solidFill>
              </a:rPr>
              <a:t>. </a:t>
            </a:r>
          </a:p>
          <a:p>
            <a:endParaRPr lang="nb-NO" dirty="0"/>
          </a:p>
        </p:txBody>
      </p:sp>
      <p:sp>
        <p:nvSpPr>
          <p:cNvPr id="4" name="Plassholder for lysbildenummer 3"/>
          <p:cNvSpPr>
            <a:spLocks noGrp="1"/>
          </p:cNvSpPr>
          <p:nvPr>
            <p:ph type="sldNum" sz="quarter" idx="10"/>
          </p:nvPr>
        </p:nvSpPr>
        <p:spPr/>
        <p:txBody>
          <a:bodyPr/>
          <a:lstStyle/>
          <a:p>
            <a:pPr>
              <a:defRPr/>
            </a:pPr>
            <a:fld id="{65F2EC0C-8140-430B-A1DB-0C10DCB1F63F}" type="slidenum">
              <a:rPr lang="nb-NO" smtClean="0"/>
              <a:pPr>
                <a:defRPr/>
              </a:pPr>
              <a:t>28</a:t>
            </a:fld>
            <a:endParaRPr lang="nb-NO"/>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1D57E39F-7154-428C-A269-B202FCA443ED}" type="slidenum">
              <a:rPr lang="nb-NO" smtClean="0"/>
              <a:pPr/>
              <a:t>29</a:t>
            </a:fld>
            <a:endParaRPr lang="nb-NO"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marL="354201" indent="-354201" eaLnBrk="1" hangingPunct="1">
              <a:buFontTx/>
              <a:buChar char="•"/>
            </a:pPr>
            <a:r>
              <a:rPr lang="nb-NO" dirty="0" smtClean="0"/>
              <a:t>I tillegg har norske husholdninger høyere gjeld i forhold til inntekt sammenliknet med husholdninger i de fleste andre land, jf. figur, noe som i seg selv fører til at renteendringer vil ha en større effekt på privatøkonomien for norske husholdninger enn for husholdninger i mange andre land.</a:t>
            </a:r>
          </a:p>
          <a:p>
            <a:pPr marL="354201" indent="-354201" eaLnBrk="1" hangingPunct="1">
              <a:buFontTx/>
              <a:buChar char="•"/>
            </a:pPr>
            <a:endParaRPr lang="nb-NO" dirty="0" smtClean="0"/>
          </a:p>
          <a:p>
            <a:pPr marL="354201" indent="-354201" eaLnBrk="1" hangingPunct="1">
              <a:buFontTx/>
              <a:buChar char="•"/>
            </a:pPr>
            <a:r>
              <a:rPr lang="nb-NO" dirty="0" smtClean="0"/>
              <a:t>Høy gjeld og utstrakt bruk av flytende rente innebærer at lavere styringsrente gir raskere og kraftigere utslag i husholdningenes inntekter, og dermed også deres etterspørsel enn i andre land. Den særlig kraftige rentekanalen i Norge er trolig hovedårsaken til at boligprisene og forbruket i Norge har tatt seg raskere opp enn i de aller fleste andre land.</a:t>
            </a:r>
          </a:p>
          <a:p>
            <a:pPr eaLnBrk="1" hangingPunct="1">
              <a:buFontTx/>
              <a:buChar char="•"/>
            </a:pPr>
            <a:endParaRPr lang="nb-NO"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Plassholder for lysbilde 1"/>
          <p:cNvSpPr>
            <a:spLocks noGrp="1" noRot="1" noChangeAspect="1"/>
          </p:cNvSpPr>
          <p:nvPr>
            <p:ph type="sldImg"/>
          </p:nvPr>
        </p:nvSpPr>
        <p:spPr>
          <a:ln/>
        </p:spPr>
      </p:sp>
      <p:sp>
        <p:nvSpPr>
          <p:cNvPr id="152578" name="Plassholder for notater 2"/>
          <p:cNvSpPr>
            <a:spLocks noGrp="1"/>
          </p:cNvSpPr>
          <p:nvPr>
            <p:ph type="body" idx="1"/>
          </p:nvPr>
        </p:nvSpPr>
        <p:spPr>
          <a:xfrm>
            <a:off x="679448" y="4690587"/>
            <a:ext cx="5438783" cy="4585609"/>
          </a:xfrm>
          <a:noFill/>
          <a:ln/>
        </p:spPr>
        <p:txBody>
          <a:bodyPr/>
          <a:lstStyle/>
          <a:p>
            <a:pPr marL="229766" indent="-229766" eaLnBrk="1" hangingPunct="1">
              <a:buFont typeface="Calibri" pitchFamily="34" charset="0"/>
              <a:buAutoNum type="arabicPeriod"/>
            </a:pPr>
            <a:r>
              <a:rPr lang="nb-NO" dirty="0" smtClean="0"/>
              <a:t>Kraftige finanspolitiske tiltak og bortfall av skatteinntekter som følge av lav aktivitet har ført til store budsjettunderskudd og en kraftig økning i offentlig gjeld i mange land.</a:t>
            </a:r>
            <a:br>
              <a:rPr lang="nb-NO" dirty="0" smtClean="0"/>
            </a:br>
            <a:endParaRPr lang="nb-NO" dirty="0" smtClean="0"/>
          </a:p>
          <a:p>
            <a:pPr marL="229766" indent="-229766" eaLnBrk="1" hangingPunct="1">
              <a:buFont typeface="Calibri" pitchFamily="34" charset="0"/>
              <a:buAutoNum type="arabicPeriod"/>
            </a:pPr>
            <a:r>
              <a:rPr lang="nb-NO" dirty="0" smtClean="0"/>
              <a:t>OECD anslår at offentlig sektors bruttogjeld i USA går opp fra vel 60 pst. av BNP i 2007 til om lag 95 pst. av BNP i 2011. I euroområdet anslås bruttogjelden å øke fra 71 til 97 pst. av BNP i samme periode. I enkelte andre land, som Spania, Hellas og Irland, er situasjonen enda mer prekær. </a:t>
            </a:r>
            <a:br>
              <a:rPr lang="nb-NO" dirty="0" smtClean="0"/>
            </a:br>
            <a:endParaRPr lang="nb-NO" dirty="0" smtClean="0"/>
          </a:p>
          <a:p>
            <a:pPr marL="229766" indent="-229766" eaLnBrk="1" hangingPunct="1">
              <a:buFont typeface="Calibri" pitchFamily="34" charset="0"/>
              <a:buAutoNum type="arabicPeriod"/>
            </a:pPr>
            <a:r>
              <a:rPr lang="nb-NO" dirty="0" smtClean="0"/>
              <a:t>For flere europeiske land falt tilliten til statens evne til å betjene sin gjeld markert gjennom våren i år. En rekke EU-land har vedtatt eller varslet omfattende budsjettinnstramminger. Dette kan bremse veksten i internasjonal økonomi framover. På den annen side kan slike tiltak også bidra til økt tillit blant husholdninger og konsumenter og bidra til at forbruk og investeringer i privat sektor tar seg opp. </a:t>
            </a:r>
            <a:br>
              <a:rPr lang="nb-NO" dirty="0" smtClean="0"/>
            </a:br>
            <a:endParaRPr lang="nb-NO" dirty="0" smtClean="0"/>
          </a:p>
          <a:p>
            <a:pPr marL="229766" indent="-229766" eaLnBrk="1" hangingPunct="1">
              <a:buFont typeface="Calibri" pitchFamily="34" charset="0"/>
              <a:buAutoNum type="arabicPeriod"/>
            </a:pPr>
            <a:r>
              <a:rPr lang="nb-NO" dirty="0" smtClean="0"/>
              <a:t>Kriser ofte skapt grunnlag for gode strukturreformer, jf. erfaringene fra Sverige, Finland og Norge på starten av 1990-tallet.</a:t>
            </a:r>
          </a:p>
          <a:p>
            <a:pPr marL="229766" indent="-229766" eaLnBrk="1" hangingPunct="1">
              <a:buFont typeface="Calibri" pitchFamily="34" charset="0"/>
              <a:buAutoNum type="arabicPeriod"/>
            </a:pPr>
            <a:endParaRPr lang="nb-NO" dirty="0" smtClean="0"/>
          </a:p>
        </p:txBody>
      </p:sp>
      <p:sp>
        <p:nvSpPr>
          <p:cNvPr id="152579" name="Plassholder for lysbildenummer 3"/>
          <p:cNvSpPr>
            <a:spLocks noGrp="1"/>
          </p:cNvSpPr>
          <p:nvPr>
            <p:ph type="sldNum" sz="quarter" idx="5"/>
          </p:nvPr>
        </p:nvSpPr>
        <p:spPr>
          <a:noFill/>
        </p:spPr>
        <p:txBody>
          <a:bodyPr/>
          <a:lstStyle/>
          <a:p>
            <a:pPr defTabSz="896725"/>
            <a:fld id="{DDDFB057-9F8D-46AF-94A3-D24C8E1A7932}" type="slidenum">
              <a:rPr lang="nb-NO" smtClean="0">
                <a:cs typeface="Arial" charset="0"/>
              </a:rPr>
              <a:pPr defTabSz="896725"/>
              <a:t>30</a:t>
            </a:fld>
            <a:endParaRPr lang="nb-NO" dirty="0" smtClean="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Plassholder for lysbilde 1"/>
          <p:cNvSpPr>
            <a:spLocks noGrp="1" noRot="1" noChangeAspect="1"/>
          </p:cNvSpPr>
          <p:nvPr>
            <p:ph type="sldImg"/>
          </p:nvPr>
        </p:nvSpPr>
        <p:spPr>
          <a:ln/>
        </p:spPr>
      </p:sp>
      <p:sp>
        <p:nvSpPr>
          <p:cNvPr id="3" name="Plassholder for notater 2"/>
          <p:cNvSpPr>
            <a:spLocks noGrp="1"/>
          </p:cNvSpPr>
          <p:nvPr>
            <p:ph type="body" idx="1"/>
          </p:nvPr>
        </p:nvSpPr>
        <p:spPr/>
        <p:txBody>
          <a:bodyPr>
            <a:normAutofit/>
          </a:bodyPr>
          <a:lstStyle/>
          <a:p>
            <a:pPr marL="229766" indent="-229766">
              <a:buFont typeface="+mj-lt"/>
              <a:buAutoNum type="arabicPeriod"/>
              <a:defRPr/>
            </a:pPr>
            <a:r>
              <a:rPr lang="nb-NO" dirty="0" smtClean="0"/>
              <a:t>Bekymring om enkelte europeiske lands evne til å betjene en stadig voksende gjeld har bidratt til at rentene på disse landenes statspapirer har økt markert, noe som ytterligere begrenser handlefriheten i finanspolitikken. </a:t>
            </a:r>
            <a:br>
              <a:rPr lang="nb-NO" dirty="0" smtClean="0"/>
            </a:br>
            <a:endParaRPr lang="nb-NO" dirty="0" smtClean="0"/>
          </a:p>
          <a:p>
            <a:pPr marL="229766" indent="-229766">
              <a:buFont typeface="+mj-lt"/>
              <a:buAutoNum type="arabicPeriod"/>
              <a:defRPr/>
            </a:pPr>
            <a:r>
              <a:rPr lang="nb-NO" dirty="0" smtClean="0"/>
              <a:t>Kraftige tiltak fra EU, IMF og ECB har bidratt til å stabilisere situasjonen noe, men usikkerheten er fortsatt stor. Situasjonen er særlig kritisk for Hellas. I de siste dagene er det særlig Irland oppmerksomheten er rettet mot, der myndighetene har måtte iverksette tiltak for å redde tre store irske banker. Det irske budsjettunderskuddet anslås i år å komme opp i over 30 pst. av BNP i år, der en stor del skyldes utgifter til tiltak over for bankene. Gjelden anslås å stige fra 30 til nær 100 pst. av BNP (SJEKK)</a:t>
            </a:r>
          </a:p>
          <a:p>
            <a:pPr marL="229766" indent="-229766">
              <a:buFont typeface="+mj-lt"/>
              <a:buAutoNum type="arabicPeriod"/>
              <a:defRPr/>
            </a:pPr>
            <a:endParaRPr lang="nb-NO" dirty="0" smtClean="0"/>
          </a:p>
          <a:p>
            <a:pPr marL="229766" indent="-229766">
              <a:buFont typeface="+mj-lt"/>
              <a:buAutoNum type="arabicPeriod"/>
              <a:defRPr/>
            </a:pPr>
            <a:r>
              <a:rPr lang="nb-NO" dirty="0" smtClean="0"/>
              <a:t>Situasjonen i Europa er en påminning til oss om hvor viktig det er å holde orden i eget hus. </a:t>
            </a:r>
          </a:p>
          <a:p>
            <a:pPr>
              <a:defRPr/>
            </a:pPr>
            <a:endParaRPr lang="nb-NO" dirty="0"/>
          </a:p>
        </p:txBody>
      </p:sp>
      <p:sp>
        <p:nvSpPr>
          <p:cNvPr id="4" name="Plassholder for lysbildenummer 3"/>
          <p:cNvSpPr>
            <a:spLocks noGrp="1"/>
          </p:cNvSpPr>
          <p:nvPr>
            <p:ph type="sldNum" sz="quarter" idx="5"/>
          </p:nvPr>
        </p:nvSpPr>
        <p:spPr/>
        <p:txBody>
          <a:bodyPr/>
          <a:lstStyle/>
          <a:p>
            <a:pPr>
              <a:defRPr/>
            </a:pPr>
            <a:fld id="{62A91E3C-6ABE-412A-9FA8-DE251D08052A}" type="slidenum">
              <a:rPr lang="nb-NO" smtClean="0"/>
              <a:pPr>
                <a:defRPr/>
              </a:pPr>
              <a:t>31</a:t>
            </a:fld>
            <a:endParaRPr lang="nb-NO"/>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Plassholder for lysbilde 1"/>
          <p:cNvSpPr>
            <a:spLocks noGrp="1" noRot="1" noChangeAspect="1" noTextEdit="1"/>
          </p:cNvSpPr>
          <p:nvPr>
            <p:ph type="sldImg"/>
          </p:nvPr>
        </p:nvSpPr>
        <p:spPr>
          <a:ln/>
        </p:spPr>
      </p:sp>
      <p:sp>
        <p:nvSpPr>
          <p:cNvPr id="183298" name="Plassholder for notater 2"/>
          <p:cNvSpPr>
            <a:spLocks noGrp="1"/>
          </p:cNvSpPr>
          <p:nvPr>
            <p:ph type="body" idx="1"/>
          </p:nvPr>
        </p:nvSpPr>
        <p:spPr>
          <a:noFill/>
          <a:ln/>
        </p:spPr>
        <p:txBody>
          <a:bodyPr/>
          <a:lstStyle/>
          <a:p>
            <a:pPr>
              <a:buFontTx/>
              <a:buChar char="•"/>
            </a:pPr>
            <a:endParaRPr lang="nb-NO" sz="1100" dirty="0" smtClean="0"/>
          </a:p>
          <a:p>
            <a:pPr>
              <a:buFontTx/>
              <a:buChar char="•"/>
            </a:pPr>
            <a:endParaRPr lang="nb-NO" sz="1100" dirty="0" smtClean="0"/>
          </a:p>
          <a:p>
            <a:pPr>
              <a:buFontTx/>
              <a:buChar char="•"/>
            </a:pPr>
            <a:endParaRPr lang="nb-NO" sz="1100" dirty="0" smtClean="0"/>
          </a:p>
          <a:p>
            <a:endParaRPr lang="nb-NO" sz="1100" dirty="0" smtClean="0"/>
          </a:p>
          <a:p>
            <a:pPr>
              <a:buFontTx/>
              <a:buChar char="•"/>
            </a:pPr>
            <a:endParaRPr lang="nb-NO" sz="1100" dirty="0" smtClean="0"/>
          </a:p>
        </p:txBody>
      </p:sp>
      <p:sp>
        <p:nvSpPr>
          <p:cNvPr id="4" name="Plassholder for lysbildenummer 3"/>
          <p:cNvSpPr txBox="1">
            <a:spLocks noGrp="1"/>
          </p:cNvSpPr>
          <p:nvPr/>
        </p:nvSpPr>
        <p:spPr bwMode="auto">
          <a:xfrm>
            <a:off x="3851802" y="9377993"/>
            <a:ext cx="2944268" cy="494667"/>
          </a:xfrm>
          <a:prstGeom prst="rect">
            <a:avLst/>
          </a:prstGeom>
          <a:noFill/>
          <a:ln>
            <a:miter lim="800000"/>
            <a:headEnd/>
            <a:tailEnd/>
          </a:ln>
        </p:spPr>
        <p:txBody>
          <a:bodyPr lIns="89696" tIns="44850" rIns="89696" bIns="44850" anchor="b"/>
          <a:lstStyle/>
          <a:p>
            <a:pPr algn="r" defTabSz="897491">
              <a:defRPr/>
            </a:pPr>
            <a:fld id="{9E373A9F-F51A-4A4B-961E-91446A260E6A}" type="slidenum">
              <a:rPr lang="nb-NO" sz="1200">
                <a:latin typeface="Times New Roman" pitchFamily="18" charset="0"/>
                <a:cs typeface="+mn-cs"/>
              </a:rPr>
              <a:pPr algn="r" defTabSz="897491">
                <a:defRPr/>
              </a:pPr>
              <a:t>32</a:t>
            </a:fld>
            <a:endParaRPr lang="nb-NO" sz="1200" dirty="0">
              <a:latin typeface="Times New Roman" pitchFamily="18" charset="0"/>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Plassholder for lysbilde 1"/>
          <p:cNvSpPr>
            <a:spLocks noGrp="1" noRot="1" noChangeAspect="1" noTextEdit="1"/>
          </p:cNvSpPr>
          <p:nvPr>
            <p:ph type="sldImg"/>
          </p:nvPr>
        </p:nvSpPr>
        <p:spPr>
          <a:ln/>
        </p:spPr>
      </p:sp>
      <p:sp>
        <p:nvSpPr>
          <p:cNvPr id="185346" name="Plassholder for notater 2"/>
          <p:cNvSpPr>
            <a:spLocks noGrp="1"/>
          </p:cNvSpPr>
          <p:nvPr>
            <p:ph type="body" idx="1"/>
          </p:nvPr>
        </p:nvSpPr>
        <p:spPr>
          <a:noFill/>
          <a:ln/>
        </p:spPr>
        <p:txBody>
          <a:bodyPr/>
          <a:lstStyle/>
          <a:p>
            <a:pPr>
              <a:buFontTx/>
              <a:buChar char="•"/>
            </a:pPr>
            <a:endParaRPr lang="nb-NO" sz="1100" dirty="0" smtClean="0"/>
          </a:p>
          <a:p>
            <a:pPr>
              <a:buFontTx/>
              <a:buChar char="•"/>
            </a:pPr>
            <a:endParaRPr lang="nb-NO" sz="1100" dirty="0" smtClean="0"/>
          </a:p>
          <a:p>
            <a:pPr>
              <a:buFontTx/>
              <a:buChar char="•"/>
            </a:pPr>
            <a:endParaRPr lang="nb-NO" sz="1100" dirty="0" smtClean="0"/>
          </a:p>
          <a:p>
            <a:endParaRPr lang="nb-NO" sz="1100" dirty="0" smtClean="0"/>
          </a:p>
          <a:p>
            <a:pPr>
              <a:buFontTx/>
              <a:buChar char="•"/>
            </a:pPr>
            <a:endParaRPr lang="nb-NO" sz="1100" dirty="0" smtClean="0"/>
          </a:p>
        </p:txBody>
      </p:sp>
      <p:sp>
        <p:nvSpPr>
          <p:cNvPr id="4" name="Plassholder for lysbildenummer 3"/>
          <p:cNvSpPr txBox="1">
            <a:spLocks noGrp="1"/>
          </p:cNvSpPr>
          <p:nvPr/>
        </p:nvSpPr>
        <p:spPr bwMode="auto">
          <a:xfrm>
            <a:off x="3851802" y="9377993"/>
            <a:ext cx="2944268" cy="494667"/>
          </a:xfrm>
          <a:prstGeom prst="rect">
            <a:avLst/>
          </a:prstGeom>
          <a:noFill/>
          <a:ln>
            <a:miter lim="800000"/>
            <a:headEnd/>
            <a:tailEnd/>
          </a:ln>
        </p:spPr>
        <p:txBody>
          <a:bodyPr lIns="89696" tIns="44850" rIns="89696" bIns="44850" anchor="b"/>
          <a:lstStyle/>
          <a:p>
            <a:pPr algn="r" defTabSz="897491">
              <a:defRPr/>
            </a:pPr>
            <a:fld id="{0F12CA48-C697-44F3-BCF0-19BCB485F444}" type="slidenum">
              <a:rPr lang="nb-NO" sz="1200">
                <a:latin typeface="Times New Roman" pitchFamily="18" charset="0"/>
                <a:cs typeface="+mn-cs"/>
              </a:rPr>
              <a:pPr algn="r" defTabSz="897491">
                <a:defRPr/>
              </a:pPr>
              <a:t>33</a:t>
            </a:fld>
            <a:endParaRPr lang="nb-NO" sz="1200" dirty="0">
              <a:latin typeface="Times New Roman" pitchFamily="18" charset="0"/>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7"/>
          <p:cNvSpPr>
            <a:spLocks noGrp="1" noChangeArrowheads="1"/>
          </p:cNvSpPr>
          <p:nvPr>
            <p:ph type="sldNum" sz="quarter" idx="5"/>
          </p:nvPr>
        </p:nvSpPr>
        <p:spPr>
          <a:noFill/>
        </p:spPr>
        <p:txBody>
          <a:bodyPr/>
          <a:lstStyle/>
          <a:p>
            <a:pPr defTabSz="895130"/>
            <a:fld id="{8FF18790-56B6-4839-A22A-7EB4444C9B23}" type="slidenum">
              <a:rPr lang="nb-NO" smtClean="0">
                <a:cs typeface="Arial" charset="0"/>
              </a:rPr>
              <a:pPr defTabSz="895130"/>
              <a:t>34</a:t>
            </a:fld>
            <a:endParaRPr lang="nb-NO" dirty="0" smtClean="0">
              <a:cs typeface="Arial" charset="0"/>
            </a:endParaRPr>
          </a:p>
        </p:txBody>
      </p:sp>
      <p:sp>
        <p:nvSpPr>
          <p:cNvPr id="179202" name="Rectangle 7"/>
          <p:cNvSpPr txBox="1">
            <a:spLocks noGrp="1" noChangeArrowheads="1"/>
          </p:cNvSpPr>
          <p:nvPr/>
        </p:nvSpPr>
        <p:spPr bwMode="auto">
          <a:xfrm>
            <a:off x="3850198" y="9379585"/>
            <a:ext cx="2945873" cy="493076"/>
          </a:xfrm>
          <a:prstGeom prst="rect">
            <a:avLst/>
          </a:prstGeom>
          <a:noFill/>
          <a:ln w="9525">
            <a:noFill/>
            <a:miter lim="800000"/>
            <a:headEnd/>
            <a:tailEnd/>
          </a:ln>
        </p:spPr>
        <p:txBody>
          <a:bodyPr lIns="91794" tIns="45896" rIns="91794" bIns="45896" anchor="b"/>
          <a:lstStyle/>
          <a:p>
            <a:pPr algn="r" defTabSz="914277"/>
            <a:fld id="{21B9D62D-4C9C-491F-B06F-A15D95911D76}" type="slidenum">
              <a:rPr lang="nb-NO" sz="1200">
                <a:latin typeface="Arial" charset="0"/>
              </a:rPr>
              <a:pPr algn="r" defTabSz="914277"/>
              <a:t>34</a:t>
            </a:fld>
            <a:endParaRPr lang="nb-NO" sz="1200" dirty="0">
              <a:latin typeface="Arial" charset="0"/>
            </a:endParaRPr>
          </a:p>
        </p:txBody>
      </p:sp>
      <p:sp>
        <p:nvSpPr>
          <p:cNvPr id="179203" name="Rectangle 2"/>
          <p:cNvSpPr>
            <a:spLocks noGrp="1" noRot="1" noChangeAspect="1" noChangeArrowheads="1" noTextEdit="1"/>
          </p:cNvSpPr>
          <p:nvPr>
            <p:ph type="sldImg"/>
          </p:nvPr>
        </p:nvSpPr>
        <p:spPr>
          <a:xfrm>
            <a:off x="928688" y="739775"/>
            <a:ext cx="4940300" cy="3705225"/>
          </a:xfrm>
          <a:ln/>
        </p:spPr>
      </p:sp>
      <p:sp>
        <p:nvSpPr>
          <p:cNvPr id="179204" name="Rectangle 3"/>
          <p:cNvSpPr>
            <a:spLocks noGrp="1" noChangeArrowheads="1"/>
          </p:cNvSpPr>
          <p:nvPr>
            <p:ph type="body" idx="1"/>
          </p:nvPr>
        </p:nvSpPr>
        <p:spPr>
          <a:xfrm>
            <a:off x="226483" y="4688997"/>
            <a:ext cx="6310979" cy="4919629"/>
          </a:xfrm>
          <a:noFill/>
          <a:ln/>
        </p:spPr>
        <p:txBody>
          <a:bodyPr lIns="91794" tIns="45896" rIns="91794" bIns="45896"/>
          <a:lstStyle/>
          <a:p>
            <a:pPr marL="172324" indent="-172324" eaLnBrk="1" hangingPunct="1">
              <a:buFontTx/>
              <a:buChar char="•"/>
            </a:pPr>
            <a:r>
              <a:rPr lang="nb-NO" dirty="0" smtClean="0"/>
              <a:t>Befolkningsmessig er vi nå på vei inn i en ny tidsalder. </a:t>
            </a:r>
          </a:p>
          <a:p>
            <a:pPr lvl="1" eaLnBrk="1" hangingPunct="1">
              <a:buFontTx/>
              <a:buChar char="•"/>
            </a:pPr>
            <a:r>
              <a:rPr lang="nb-NO" dirty="0" smtClean="0"/>
              <a:t>Siden 1990 har andelen eldre avtatt og er nå om lag på samme nivå som i 1970. Samtidig har også andelen unge avtatt. </a:t>
            </a:r>
          </a:p>
          <a:p>
            <a:pPr lvl="1" eaLnBrk="1" hangingPunct="1">
              <a:buFontTx/>
              <a:buChar char="•"/>
            </a:pPr>
            <a:r>
              <a:rPr lang="nb-NO" dirty="0" smtClean="0"/>
              <a:t>Motstykket til dette er at andelen av befolkningen i yrkesaktiv alder har økt. Befolkningsutviklingen har dermed vært gunstig for offentlige finanser.</a:t>
            </a:r>
          </a:p>
          <a:p>
            <a:pPr lvl="1" eaLnBrk="1" hangingPunct="1">
              <a:buFontTx/>
              <a:buChar char="•"/>
            </a:pPr>
            <a:r>
              <a:rPr lang="nb-NO" dirty="0" smtClean="0"/>
              <a:t>Denne utviklingen er nå i ferd med å snu: I årene framover vil det være en vedvarende økning i andelen eldre i befolkningen, mens andelen barn og unge vil være relativt stabil. </a:t>
            </a:r>
            <a:br>
              <a:rPr lang="nb-NO" dirty="0" smtClean="0"/>
            </a:br>
            <a:endParaRPr lang="nb-NO" dirty="0" smtClean="0"/>
          </a:p>
          <a:p>
            <a:pPr marL="172324" indent="-172324" eaLnBrk="1" hangingPunct="1">
              <a:buFontTx/>
              <a:buChar char="•"/>
            </a:pPr>
            <a:r>
              <a:rPr lang="nb-NO" dirty="0" smtClean="0"/>
              <a:t>Dette får betydning for de offentlige finansene. Figuren til venstre viser hvorfor</a:t>
            </a:r>
          </a:p>
          <a:p>
            <a:pPr lvl="1" eaLnBrk="1" hangingPunct="1">
              <a:buFontTx/>
              <a:buChar char="•"/>
            </a:pPr>
            <a:r>
              <a:rPr lang="nb-NO" dirty="0" smtClean="0"/>
              <a:t>Den viser når i livet vi er netto mottakere av offentlig støtte, gjennom inntektsoverføringer og tjenester – og når vi er netto bidragsytere, gjennom skattene og avgiftene vi betaler.</a:t>
            </a:r>
          </a:p>
          <a:p>
            <a:pPr lvl="1" eaLnBrk="1" hangingPunct="1">
              <a:buFontTx/>
              <a:buChar char="•"/>
            </a:pPr>
            <a:r>
              <a:rPr lang="nb-NO" dirty="0" smtClean="0"/>
              <a:t>Aldringen av befolkningen i årene framover innebærer at veksten i netto mottakere vil være sterkere enn veksten i netto bidragsytere, og dette vil legge et økende press på de offentlige finansene. </a:t>
            </a:r>
          </a:p>
          <a:p>
            <a:pPr marL="172324" indent="-172324" eaLnBrk="1" hangingPunct="1">
              <a:buFontTx/>
              <a:buChar char="•"/>
            </a:pPr>
            <a:r>
              <a:rPr lang="nb-NO" dirty="0" smtClean="0"/>
              <a:t>Konsekvensene for offentlige finanser ser vi av figuren til høyre:</a:t>
            </a:r>
          </a:p>
          <a:p>
            <a:pPr lvl="1" eaLnBrk="1" hangingPunct="1">
              <a:buFontTx/>
              <a:buChar char="•"/>
            </a:pPr>
            <a:r>
              <a:rPr lang="nb-NO" dirty="0" smtClean="0"/>
              <a:t>Hoveddelen av innfasingen av oljeinntekter i norsk økonomi ligger bak oss. Forventet fondsavkastning ligger nå på nesten 6 prosent av BNP for Fastlands-Norge, og toppen er rundt 2025 på knapt 8 pst. </a:t>
            </a:r>
          </a:p>
          <a:p>
            <a:pPr lvl="1" eaLnBrk="1" hangingPunct="1">
              <a:buFontTx/>
              <a:buChar char="•"/>
            </a:pPr>
            <a:r>
              <a:rPr lang="nb-NO" dirty="0" smtClean="0"/>
              <a:t>Samtidig ligger utgiftene knyttet til en aldrende befolkning i hovedsak foran oss. Den røde stiplede kurven viser utviklingen i alderspensjonene etter hvert som vi blir flere eldre. I tillegg kommer helse- og omsorgsutgiftene. Målt som andel av BNP vil utgiftene til pensjoner, helse og omsorg kunne øke med hele 9 pst. av BNP for Fastlands-Norge de neste 30 årene.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4C5A20-3EBF-45EC-8891-8D1DCCD3549B}" type="slidenum">
              <a:rPr lang="nb-NO"/>
              <a:pPr/>
              <a:t>5</a:t>
            </a:fld>
            <a:endParaRPr lang="nb-NO"/>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pPr marL="229752" indent="-229752">
              <a:buFont typeface="Arial" pitchFamily="34" charset="0"/>
              <a:buChar char="•"/>
            </a:pPr>
            <a:endParaRPr lang="nb-NO"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dirty="0"/>
          </a:p>
        </p:txBody>
      </p:sp>
      <p:sp>
        <p:nvSpPr>
          <p:cNvPr id="4" name="Plassholder for lysbildenummer 3"/>
          <p:cNvSpPr>
            <a:spLocks noGrp="1"/>
          </p:cNvSpPr>
          <p:nvPr>
            <p:ph type="sldNum" sz="quarter" idx="10"/>
          </p:nvPr>
        </p:nvSpPr>
        <p:spPr/>
        <p:txBody>
          <a:bodyPr/>
          <a:lstStyle/>
          <a:p>
            <a:pPr>
              <a:defRPr/>
            </a:pPr>
            <a:fld id="{65F2EC0C-8140-430B-A1DB-0C10DCB1F63F}" type="slidenum">
              <a:rPr lang="nb-NO" smtClean="0"/>
              <a:pPr>
                <a:defRPr/>
              </a:pPr>
              <a:t>7</a:t>
            </a:fld>
            <a:endParaRPr lang="nb-NO"/>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dirty="0"/>
          </a:p>
        </p:txBody>
      </p:sp>
      <p:sp>
        <p:nvSpPr>
          <p:cNvPr id="4" name="Plassholder for lysbildenummer 3"/>
          <p:cNvSpPr>
            <a:spLocks noGrp="1"/>
          </p:cNvSpPr>
          <p:nvPr>
            <p:ph type="sldNum" sz="quarter" idx="10"/>
          </p:nvPr>
        </p:nvSpPr>
        <p:spPr/>
        <p:txBody>
          <a:bodyPr/>
          <a:lstStyle/>
          <a:p>
            <a:pPr>
              <a:defRPr/>
            </a:pPr>
            <a:fld id="{65F2EC0C-8140-430B-A1DB-0C10DCB1F63F}" type="slidenum">
              <a:rPr lang="nb-NO" smtClean="0"/>
              <a:pPr>
                <a:defRPr/>
              </a:pPr>
              <a:t>8</a:t>
            </a:fld>
            <a:endParaRPr lang="nb-NO"/>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EB29FE-3551-46EA-912F-6B5D872059C6}" type="slidenum">
              <a:rPr lang="nb-NO"/>
              <a:pPr/>
              <a:t>9</a:t>
            </a:fld>
            <a:endParaRPr lang="nb-NO"/>
          </a:p>
        </p:txBody>
      </p:sp>
      <p:sp>
        <p:nvSpPr>
          <p:cNvPr id="346114" name="Rectangle 2"/>
          <p:cNvSpPr>
            <a:spLocks noGrp="1" noRot="1" noChangeAspect="1" noChangeArrowheads="1" noTextEdit="1"/>
          </p:cNvSpPr>
          <p:nvPr>
            <p:ph type="sldImg"/>
          </p:nvPr>
        </p:nvSpPr>
        <p:spPr>
          <a:xfrm>
            <a:off x="930275" y="738188"/>
            <a:ext cx="4937125" cy="3703637"/>
          </a:xfrm>
          <a:ln/>
        </p:spPr>
      </p:sp>
      <p:sp>
        <p:nvSpPr>
          <p:cNvPr id="346115" name="Rectangle 3"/>
          <p:cNvSpPr>
            <a:spLocks noGrp="1" noChangeArrowheads="1"/>
          </p:cNvSpPr>
          <p:nvPr>
            <p:ph type="body" idx="1"/>
          </p:nvPr>
        </p:nvSpPr>
        <p:spPr>
          <a:xfrm>
            <a:off x="679768" y="4688997"/>
            <a:ext cx="5438140" cy="4445640"/>
          </a:xfrm>
        </p:spPr>
        <p:txBody>
          <a:bodyPr/>
          <a:lstStyle/>
          <a:p>
            <a:r>
              <a:rPr lang="nb-NO"/>
              <a:t>Automatiske stabilisatorer</a:t>
            </a:r>
          </a:p>
          <a:p>
            <a:r>
              <a:rPr lang="nb-NO"/>
              <a:t>Retningslinjene knytter forventet realavkastning av petroleumsfondet opp mot det strukturelle (og ikke det faktiske) oljekorrigerte budsjettunderskuddet. Dette bidrar til å stabilisere økonomien. Budsjettets utgiftside (og utformingen av skatte- og avgiftsreglene) skjermes fra konjunkturelle svingninger i skatteinntektene mv., mens det er de faktiske overføringene fra Petroleumsfondet til statsbudsjettet som fungerer som buffer.</a:t>
            </a:r>
          </a:p>
          <a:p>
            <a:r>
              <a:rPr lang="nb-NO"/>
              <a:t>Reduserte skatter i en lavkonjunktur dekkes ikke inn ved reduserte utgifter. Tilsvarende øker betalingen av skatter og avgifter automatisk i en høykonjunktur, uten at utgiftene økes tilsvarende. </a:t>
            </a:r>
          </a:p>
          <a:p>
            <a:r>
              <a:rPr lang="nb-NO"/>
              <a:t>Disse mekanismene gjorde seg gjeldende under konjunkturoppgangen fram til 2007/2008 og under den nedgangen vi nå er inne i.  </a:t>
            </a:r>
          </a:p>
          <a:p>
            <a:endParaRPr lang="nb-NO"/>
          </a:p>
          <a:p>
            <a:endParaRPr lang="nb-NO"/>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D9D68977-C560-4BF3-95F1-70D5312E2810}" type="slidenum">
              <a:rPr lang="nb-NO" smtClean="0"/>
              <a:pPr/>
              <a:t>10</a:t>
            </a:fld>
            <a:endParaRPr lang="nb-NO" smtClean="0"/>
          </a:p>
        </p:txBody>
      </p:sp>
      <p:sp>
        <p:nvSpPr>
          <p:cNvPr id="5123" name="Rectangle 2"/>
          <p:cNvSpPr>
            <a:spLocks noGrp="1" noRot="1" noChangeAspect="1" noChangeArrowheads="1" noTextEdit="1"/>
          </p:cNvSpPr>
          <p:nvPr>
            <p:ph type="sldImg"/>
          </p:nvPr>
        </p:nvSpPr>
        <p:spPr>
          <a:xfrm>
            <a:off x="930275" y="739775"/>
            <a:ext cx="4941888" cy="3706813"/>
          </a:xfrm>
          <a:ln/>
        </p:spPr>
      </p:sp>
      <p:sp>
        <p:nvSpPr>
          <p:cNvPr id="5124" name="Rectangle 3"/>
          <p:cNvSpPr>
            <a:spLocks noGrp="1" noChangeArrowheads="1"/>
          </p:cNvSpPr>
          <p:nvPr>
            <p:ph type="body" idx="1"/>
          </p:nvPr>
        </p:nvSpPr>
        <p:spPr>
          <a:xfrm>
            <a:off x="907537" y="4690906"/>
            <a:ext cx="4982606" cy="4441505"/>
          </a:xfrm>
          <a:noFill/>
          <a:ln/>
        </p:spPr>
        <p:txBody>
          <a:bodyPr/>
          <a:lstStyle/>
          <a:p>
            <a:pPr eaLnBrk="1" hangingPunct="1"/>
            <a:endParaRPr lang="nb-NO"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pPr defTabSz="895076"/>
            <a:fld id="{50EF5EF5-7CFF-4D4E-94FC-A1809C6F1967}" type="slidenum">
              <a:rPr lang="nb-NO" smtClean="0"/>
              <a:pPr defTabSz="895076"/>
              <a:t>11</a:t>
            </a:fld>
            <a:endParaRPr lang="nb-NO" dirty="0" smtClean="0"/>
          </a:p>
        </p:txBody>
      </p:sp>
      <p:sp>
        <p:nvSpPr>
          <p:cNvPr id="49155" name="Rectangle 7"/>
          <p:cNvSpPr txBox="1">
            <a:spLocks noGrp="1" noChangeArrowheads="1"/>
          </p:cNvSpPr>
          <p:nvPr/>
        </p:nvSpPr>
        <p:spPr bwMode="auto">
          <a:xfrm>
            <a:off x="3850198" y="9379586"/>
            <a:ext cx="2945873" cy="493076"/>
          </a:xfrm>
          <a:prstGeom prst="rect">
            <a:avLst/>
          </a:prstGeom>
          <a:noFill/>
          <a:ln w="9525">
            <a:noFill/>
            <a:miter lim="800000"/>
            <a:headEnd/>
            <a:tailEnd/>
          </a:ln>
        </p:spPr>
        <p:txBody>
          <a:bodyPr lIns="91794" tIns="45897" rIns="91794" bIns="45897" anchor="b"/>
          <a:lstStyle/>
          <a:p>
            <a:pPr algn="r" defTabSz="914221"/>
            <a:fld id="{2C2C3B49-6853-4AAB-AA4B-0CC54CC3B177}" type="slidenum">
              <a:rPr lang="nb-NO" sz="1200">
                <a:latin typeface="Arial" pitchFamily="34" charset="0"/>
              </a:rPr>
              <a:pPr algn="r" defTabSz="914221"/>
              <a:t>11</a:t>
            </a:fld>
            <a:endParaRPr lang="nb-NO" sz="1200" dirty="0">
              <a:latin typeface="Arial" pitchFamily="34" charset="0"/>
            </a:endParaRPr>
          </a:p>
        </p:txBody>
      </p:sp>
      <p:sp>
        <p:nvSpPr>
          <p:cNvPr id="49156" name="Rectangle 2"/>
          <p:cNvSpPr>
            <a:spLocks noGrp="1" noRot="1" noChangeAspect="1" noChangeArrowheads="1" noTextEdit="1"/>
          </p:cNvSpPr>
          <p:nvPr>
            <p:ph type="sldImg"/>
          </p:nvPr>
        </p:nvSpPr>
        <p:spPr>
          <a:ln/>
        </p:spPr>
      </p:sp>
      <p:sp>
        <p:nvSpPr>
          <p:cNvPr id="49157" name="Rectangle 3"/>
          <p:cNvSpPr>
            <a:spLocks noGrp="1" noChangeArrowheads="1"/>
          </p:cNvSpPr>
          <p:nvPr>
            <p:ph type="body" idx="1"/>
          </p:nvPr>
        </p:nvSpPr>
        <p:spPr>
          <a:xfrm>
            <a:off x="226484" y="4688997"/>
            <a:ext cx="6310979" cy="4919629"/>
          </a:xfrm>
          <a:noFill/>
          <a:ln/>
        </p:spPr>
        <p:txBody>
          <a:bodyPr lIns="91794" tIns="45897" rIns="91794" bIns="45897"/>
          <a:lstStyle/>
          <a:p>
            <a:pPr marL="344629" indent="-344629" eaLnBrk="1" hangingPunct="1">
              <a:buFont typeface="Arial" pitchFamily="34" charset="0"/>
              <a:buChar char="•"/>
            </a:pPr>
            <a:endParaRPr lang="nb-NO" sz="140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7"/>
          <p:cNvSpPr>
            <a:spLocks noGrp="1" noChangeArrowheads="1"/>
          </p:cNvSpPr>
          <p:nvPr>
            <p:ph type="sldNum" sz="quarter" idx="5"/>
          </p:nvPr>
        </p:nvSpPr>
        <p:spPr>
          <a:noFill/>
        </p:spPr>
        <p:txBody>
          <a:bodyPr/>
          <a:lstStyle/>
          <a:p>
            <a:pPr defTabSz="895130"/>
            <a:fld id="{8FF18790-56B6-4839-A22A-7EB4444C9B23}" type="slidenum">
              <a:rPr lang="nb-NO" smtClean="0">
                <a:cs typeface="Arial" charset="0"/>
              </a:rPr>
              <a:pPr defTabSz="895130"/>
              <a:t>13</a:t>
            </a:fld>
            <a:endParaRPr lang="nb-NO" dirty="0" smtClean="0">
              <a:cs typeface="Arial" charset="0"/>
            </a:endParaRPr>
          </a:p>
        </p:txBody>
      </p:sp>
      <p:sp>
        <p:nvSpPr>
          <p:cNvPr id="179202" name="Rectangle 7"/>
          <p:cNvSpPr txBox="1">
            <a:spLocks noGrp="1" noChangeArrowheads="1"/>
          </p:cNvSpPr>
          <p:nvPr/>
        </p:nvSpPr>
        <p:spPr bwMode="auto">
          <a:xfrm>
            <a:off x="3850198" y="9379585"/>
            <a:ext cx="2945873" cy="493076"/>
          </a:xfrm>
          <a:prstGeom prst="rect">
            <a:avLst/>
          </a:prstGeom>
          <a:noFill/>
          <a:ln w="9525">
            <a:noFill/>
            <a:miter lim="800000"/>
            <a:headEnd/>
            <a:tailEnd/>
          </a:ln>
        </p:spPr>
        <p:txBody>
          <a:bodyPr lIns="91794" tIns="45896" rIns="91794" bIns="45896" anchor="b"/>
          <a:lstStyle/>
          <a:p>
            <a:pPr algn="r" defTabSz="914277"/>
            <a:fld id="{21B9D62D-4C9C-491F-B06F-A15D95911D76}" type="slidenum">
              <a:rPr lang="nb-NO" sz="1200">
                <a:latin typeface="Arial" charset="0"/>
              </a:rPr>
              <a:pPr algn="r" defTabSz="914277"/>
              <a:t>13</a:t>
            </a:fld>
            <a:endParaRPr lang="nb-NO" sz="1200" dirty="0">
              <a:latin typeface="Arial" charset="0"/>
            </a:endParaRPr>
          </a:p>
        </p:txBody>
      </p:sp>
      <p:sp>
        <p:nvSpPr>
          <p:cNvPr id="179203" name="Rectangle 2"/>
          <p:cNvSpPr>
            <a:spLocks noGrp="1" noRot="1" noChangeAspect="1" noChangeArrowheads="1" noTextEdit="1"/>
          </p:cNvSpPr>
          <p:nvPr>
            <p:ph type="sldImg"/>
          </p:nvPr>
        </p:nvSpPr>
        <p:spPr>
          <a:xfrm>
            <a:off x="928688" y="739775"/>
            <a:ext cx="4940300" cy="3705225"/>
          </a:xfrm>
          <a:ln/>
        </p:spPr>
      </p:sp>
      <p:sp>
        <p:nvSpPr>
          <p:cNvPr id="179204" name="Rectangle 3"/>
          <p:cNvSpPr>
            <a:spLocks noGrp="1" noChangeArrowheads="1"/>
          </p:cNvSpPr>
          <p:nvPr>
            <p:ph type="body" idx="1"/>
          </p:nvPr>
        </p:nvSpPr>
        <p:spPr>
          <a:xfrm>
            <a:off x="226483" y="4688997"/>
            <a:ext cx="6310979" cy="4919629"/>
          </a:xfrm>
          <a:noFill/>
          <a:ln/>
        </p:spPr>
        <p:txBody>
          <a:bodyPr lIns="91794" tIns="45896" rIns="91794" bIns="45896"/>
          <a:lstStyle/>
          <a:p>
            <a:pPr marL="172324" indent="-172324" eaLnBrk="1" hangingPunct="1">
              <a:buFontTx/>
              <a:buChar char="•"/>
            </a:pPr>
            <a:r>
              <a:rPr lang="nb-NO" dirty="0" smtClean="0"/>
              <a:t>Befolkningsmessig er vi nå på vei inn i en ny tidsalder. </a:t>
            </a:r>
          </a:p>
          <a:p>
            <a:pPr lvl="1" eaLnBrk="1" hangingPunct="1">
              <a:buFontTx/>
              <a:buChar char="•"/>
            </a:pPr>
            <a:r>
              <a:rPr lang="nb-NO" dirty="0" smtClean="0"/>
              <a:t>Siden 1990 har andelen eldre avtatt og er nå om lag på samme nivå som i 1970. Samtidig har også andelen unge avtatt. </a:t>
            </a:r>
          </a:p>
          <a:p>
            <a:pPr lvl="1" eaLnBrk="1" hangingPunct="1">
              <a:buFontTx/>
              <a:buChar char="•"/>
            </a:pPr>
            <a:r>
              <a:rPr lang="nb-NO" dirty="0" smtClean="0"/>
              <a:t>Motstykket til dette er at andelen av befolkningen i yrkesaktiv alder har økt. Befolkningsutviklingen har dermed vært gunstig for offentlige finanser.</a:t>
            </a:r>
          </a:p>
          <a:p>
            <a:pPr lvl="1" eaLnBrk="1" hangingPunct="1">
              <a:buFontTx/>
              <a:buChar char="•"/>
            </a:pPr>
            <a:r>
              <a:rPr lang="nb-NO" dirty="0" smtClean="0"/>
              <a:t>Denne utviklingen er nå i ferd med å snu: I årene framover vil det være en vedvarende økning i andelen eldre i befolkningen, mens andelen barn og unge vil være relativt stabil. </a:t>
            </a:r>
            <a:br>
              <a:rPr lang="nb-NO" dirty="0" smtClean="0"/>
            </a:br>
            <a:endParaRPr lang="nb-NO" dirty="0" smtClean="0"/>
          </a:p>
          <a:p>
            <a:pPr marL="172324" indent="-172324" eaLnBrk="1" hangingPunct="1">
              <a:buFontTx/>
              <a:buChar char="•"/>
            </a:pPr>
            <a:r>
              <a:rPr lang="nb-NO" dirty="0" smtClean="0"/>
              <a:t>Dette får betydning for de offentlige finansene. Figuren til venstre viser hvorfor</a:t>
            </a:r>
          </a:p>
          <a:p>
            <a:pPr lvl="1" eaLnBrk="1" hangingPunct="1">
              <a:buFontTx/>
              <a:buChar char="•"/>
            </a:pPr>
            <a:r>
              <a:rPr lang="nb-NO" dirty="0" smtClean="0"/>
              <a:t>Den viser når i livet vi er netto mottakere av offentlig støtte, gjennom inntektsoverføringer og tjenester – og når vi er netto bidragsytere, gjennom skattene og avgiftene vi betaler.</a:t>
            </a:r>
          </a:p>
          <a:p>
            <a:pPr lvl="1" eaLnBrk="1" hangingPunct="1">
              <a:buFontTx/>
              <a:buChar char="•"/>
            </a:pPr>
            <a:r>
              <a:rPr lang="nb-NO" dirty="0" smtClean="0"/>
              <a:t>Aldringen av befolkningen i årene framover innebærer at veksten i netto mottakere vil være sterkere enn veksten i netto bidragsytere, og dette vil legge et økende press på de offentlige finansene. </a:t>
            </a:r>
          </a:p>
          <a:p>
            <a:pPr marL="172324" indent="-172324" eaLnBrk="1" hangingPunct="1">
              <a:buFontTx/>
              <a:buChar char="•"/>
            </a:pPr>
            <a:r>
              <a:rPr lang="nb-NO" dirty="0" smtClean="0"/>
              <a:t>Konsekvensene for offentlige finanser ser vi av figuren til høyre:</a:t>
            </a:r>
          </a:p>
          <a:p>
            <a:pPr lvl="1" eaLnBrk="1" hangingPunct="1">
              <a:buFontTx/>
              <a:buChar char="•"/>
            </a:pPr>
            <a:r>
              <a:rPr lang="nb-NO" dirty="0" smtClean="0"/>
              <a:t>Hoveddelen av innfasingen av oljeinntekter i norsk økonomi ligger bak oss. Forventet fondsavkastning ligger nå på nesten 6 prosent av BNP for Fastlands-Norge, og toppen er rundt 2025 på knapt 8 pst. </a:t>
            </a:r>
          </a:p>
          <a:p>
            <a:pPr lvl="1" eaLnBrk="1" hangingPunct="1">
              <a:buFontTx/>
              <a:buChar char="•"/>
            </a:pPr>
            <a:r>
              <a:rPr lang="nb-NO" dirty="0" smtClean="0"/>
              <a:t>Samtidig ligger utgiftene knyttet til en aldrende befolkning i hovedsak foran oss. Den røde stiplede kurven viser utviklingen i alderspensjonene etter hvert som vi blir flere eldre. I tillegg kommer helse- og omsorgsutgiftene. Målt som andel av BNP vil utgiftene til pensjoner, helse og omsorg kunne øke med hele 9 pst. av BNP for Fastlands-Norge de neste 30 årene. </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sp>
        <p:nvSpPr>
          <p:cNvPr id="4" name="Rectangle 18"/>
          <p:cNvSpPr>
            <a:spLocks noChangeArrowheads="1"/>
          </p:cNvSpPr>
          <p:nvPr userDrawn="1"/>
        </p:nvSpPr>
        <p:spPr bwMode="auto">
          <a:xfrm>
            <a:off x="0" y="3048000"/>
            <a:ext cx="9145588" cy="3810000"/>
          </a:xfrm>
          <a:prstGeom prst="rect">
            <a:avLst/>
          </a:prstGeom>
          <a:solidFill>
            <a:srgbClr val="C3BE8D"/>
          </a:solidFill>
          <a:ln w="9525">
            <a:noFill/>
            <a:miter lim="800000"/>
            <a:headEnd/>
            <a:tailEnd/>
          </a:ln>
          <a:effectLst/>
        </p:spPr>
        <p:txBody>
          <a:bodyPr wrap="none" anchor="ctr"/>
          <a:lstStyle/>
          <a:p>
            <a:pPr>
              <a:defRPr/>
            </a:pPr>
            <a:endParaRPr lang="nb-NO">
              <a:cs typeface="+mn-cs"/>
            </a:endParaRPr>
          </a:p>
        </p:txBody>
      </p:sp>
      <p:pic>
        <p:nvPicPr>
          <p:cNvPr id="5" name="Picture 51"/>
          <p:cNvPicPr>
            <a:picLocks noChangeAspect="1" noChangeArrowheads="1"/>
          </p:cNvPicPr>
          <p:nvPr userDrawn="1"/>
        </p:nvPicPr>
        <p:blipFill>
          <a:blip r:embed="rId2" cstate="print"/>
          <a:srcRect b="47124"/>
          <a:stretch>
            <a:fillRect/>
          </a:stretch>
        </p:blipFill>
        <p:spPr bwMode="auto">
          <a:xfrm>
            <a:off x="0" y="4957763"/>
            <a:ext cx="9144000" cy="1398587"/>
          </a:xfrm>
          <a:prstGeom prst="rect">
            <a:avLst/>
          </a:prstGeom>
          <a:noFill/>
          <a:ln w="9525">
            <a:noFill/>
            <a:miter lim="800000"/>
            <a:headEnd/>
            <a:tailEnd/>
          </a:ln>
        </p:spPr>
      </p:pic>
      <p:sp>
        <p:nvSpPr>
          <p:cNvPr id="6" name="Rectangle 13"/>
          <p:cNvSpPr>
            <a:spLocks noChangeArrowheads="1"/>
          </p:cNvSpPr>
          <p:nvPr userDrawn="1"/>
        </p:nvSpPr>
        <p:spPr bwMode="auto">
          <a:xfrm>
            <a:off x="0" y="6351588"/>
            <a:ext cx="9144000" cy="506412"/>
          </a:xfrm>
          <a:prstGeom prst="rect">
            <a:avLst/>
          </a:prstGeom>
          <a:solidFill>
            <a:srgbClr val="242166"/>
          </a:solidFill>
          <a:ln w="9525">
            <a:solidFill>
              <a:srgbClr val="242166"/>
            </a:solidFill>
            <a:miter lim="800000"/>
            <a:headEnd/>
            <a:tailEnd/>
          </a:ln>
          <a:effectLst/>
        </p:spPr>
        <p:txBody>
          <a:bodyPr wrap="none" anchor="ctr"/>
          <a:lstStyle/>
          <a:p>
            <a:pPr>
              <a:defRPr/>
            </a:pPr>
            <a:endParaRPr lang="nb-NO">
              <a:cs typeface="+mn-cs"/>
            </a:endParaRPr>
          </a:p>
        </p:txBody>
      </p:sp>
      <p:sp>
        <p:nvSpPr>
          <p:cNvPr id="7" name="Rectangle 15"/>
          <p:cNvSpPr>
            <a:spLocks noChangeArrowheads="1"/>
          </p:cNvSpPr>
          <p:nvPr userDrawn="1"/>
        </p:nvSpPr>
        <p:spPr bwMode="auto">
          <a:xfrm>
            <a:off x="708025" y="3051175"/>
            <a:ext cx="539750" cy="73025"/>
          </a:xfrm>
          <a:prstGeom prst="rect">
            <a:avLst/>
          </a:prstGeom>
          <a:solidFill>
            <a:schemeClr val="tx2"/>
          </a:solidFill>
          <a:ln w="9525">
            <a:noFill/>
            <a:miter lim="800000"/>
            <a:headEnd/>
            <a:tailEnd/>
          </a:ln>
          <a:effectLst/>
        </p:spPr>
        <p:txBody>
          <a:bodyPr wrap="none" anchor="ctr"/>
          <a:lstStyle/>
          <a:p>
            <a:pPr>
              <a:defRPr/>
            </a:pPr>
            <a:endParaRPr lang="nb-NO">
              <a:cs typeface="+mn-cs"/>
            </a:endParaRPr>
          </a:p>
        </p:txBody>
      </p:sp>
      <p:pic>
        <p:nvPicPr>
          <p:cNvPr id="8" name="Picture 25" descr="FIN2RX00"/>
          <p:cNvPicPr>
            <a:picLocks noChangeAspect="1" noChangeArrowheads="1"/>
          </p:cNvPicPr>
          <p:nvPr userDrawn="1"/>
        </p:nvPicPr>
        <p:blipFill>
          <a:blip r:embed="rId3" cstate="print"/>
          <a:srcRect/>
          <a:stretch>
            <a:fillRect/>
          </a:stretch>
        </p:blipFill>
        <p:spPr bwMode="auto">
          <a:xfrm>
            <a:off x="3381375" y="1649413"/>
            <a:ext cx="2360613" cy="957262"/>
          </a:xfrm>
          <a:prstGeom prst="rect">
            <a:avLst/>
          </a:prstGeom>
          <a:noFill/>
          <a:ln w="9525">
            <a:noFill/>
            <a:miter lim="800000"/>
            <a:headEnd/>
            <a:tailEnd/>
          </a:ln>
        </p:spPr>
      </p:pic>
      <p:sp>
        <p:nvSpPr>
          <p:cNvPr id="9" name="Freeform 63"/>
          <p:cNvSpPr>
            <a:spLocks/>
          </p:cNvSpPr>
          <p:nvPr userDrawn="1"/>
        </p:nvSpPr>
        <p:spPr bwMode="auto">
          <a:xfrm>
            <a:off x="-1588" y="4041775"/>
            <a:ext cx="9177338" cy="2119313"/>
          </a:xfrm>
          <a:custGeom>
            <a:avLst/>
            <a:gdLst/>
            <a:ahLst/>
            <a:cxnLst>
              <a:cxn ang="0">
                <a:pos x="0" y="0"/>
              </a:cxn>
              <a:cxn ang="0">
                <a:pos x="2944" y="982"/>
              </a:cxn>
              <a:cxn ang="0">
                <a:pos x="5568" y="715"/>
              </a:cxn>
            </a:cxnLst>
            <a:rect l="0" t="0" r="r" b="b"/>
            <a:pathLst>
              <a:path w="5568" h="1101">
                <a:moveTo>
                  <a:pt x="0" y="0"/>
                </a:moveTo>
                <a:cubicBezTo>
                  <a:pt x="1008" y="431"/>
                  <a:pt x="2016" y="863"/>
                  <a:pt x="2944" y="982"/>
                </a:cubicBezTo>
                <a:cubicBezTo>
                  <a:pt x="3872" y="1101"/>
                  <a:pt x="4871" y="1049"/>
                  <a:pt x="5568" y="715"/>
                </a:cubicBezTo>
              </a:path>
            </a:pathLst>
          </a:custGeom>
          <a:noFill/>
          <a:ln w="12700" cap="flat" cmpd="sng">
            <a:solidFill>
              <a:schemeClr val="tx2"/>
            </a:solidFill>
            <a:prstDash val="solid"/>
            <a:round/>
            <a:headEnd/>
            <a:tailEnd/>
          </a:ln>
          <a:effectLst/>
        </p:spPr>
        <p:txBody>
          <a:bodyPr wrap="none" anchor="ctr"/>
          <a:lstStyle/>
          <a:p>
            <a:pPr>
              <a:defRPr/>
            </a:pPr>
            <a:endParaRPr lang="nb-NO">
              <a:cs typeface="+mn-cs"/>
            </a:endParaRPr>
          </a:p>
        </p:txBody>
      </p:sp>
      <p:sp>
        <p:nvSpPr>
          <p:cNvPr id="4122" name="Rectangle 26"/>
          <p:cNvSpPr>
            <a:spLocks noGrp="1" noChangeArrowheads="1"/>
          </p:cNvSpPr>
          <p:nvPr>
            <p:ph type="subTitle" sz="quarter" idx="1"/>
          </p:nvPr>
        </p:nvSpPr>
        <p:spPr>
          <a:xfrm>
            <a:off x="1371600" y="4813300"/>
            <a:ext cx="6248400" cy="1346200"/>
          </a:xfrm>
        </p:spPr>
        <p:txBody>
          <a:bodyPr anchorCtr="1"/>
          <a:lstStyle>
            <a:lvl1pPr marL="0" indent="0" algn="ctr">
              <a:buFontTx/>
              <a:buNone/>
              <a:defRPr sz="1400" i="1">
                <a:solidFill>
                  <a:srgbClr val="242166"/>
                </a:solidFill>
              </a:defRPr>
            </a:lvl1pPr>
          </a:lstStyle>
          <a:p>
            <a:r>
              <a:rPr lang="nn-NO"/>
              <a:t>Click to edit Master subtitle style</a:t>
            </a:r>
          </a:p>
        </p:txBody>
      </p:sp>
      <p:sp>
        <p:nvSpPr>
          <p:cNvPr id="4123" name="Rectangle 27"/>
          <p:cNvSpPr>
            <a:spLocks noGrp="1" noChangeArrowheads="1"/>
          </p:cNvSpPr>
          <p:nvPr>
            <p:ph type="ctrTitle" sz="quarter"/>
          </p:nvPr>
        </p:nvSpPr>
        <p:spPr>
          <a:xfrm>
            <a:off x="1371600" y="3502025"/>
            <a:ext cx="6248400" cy="1317625"/>
          </a:xfrm>
        </p:spPr>
        <p:txBody>
          <a:bodyPr anchor="b" anchorCtr="1"/>
          <a:lstStyle>
            <a:lvl1pPr algn="ctr">
              <a:defRPr sz="3200"/>
            </a:lvl1pPr>
          </a:lstStyle>
          <a:p>
            <a:r>
              <a:rPr lang="nb-NO"/>
              <a:t>Click to edit Master title style</a:t>
            </a:r>
          </a:p>
        </p:txBody>
      </p:sp>
      <p:sp>
        <p:nvSpPr>
          <p:cNvPr id="10" name="Rectangle 46"/>
          <p:cNvSpPr>
            <a:spLocks noGrp="1" noChangeArrowheads="1"/>
          </p:cNvSpPr>
          <p:nvPr>
            <p:ph type="dt" sz="quarter" idx="10"/>
          </p:nvPr>
        </p:nvSpPr>
        <p:spPr>
          <a:xfrm>
            <a:off x="5334000" y="6400800"/>
            <a:ext cx="2286000" cy="457200"/>
          </a:xfrm>
        </p:spPr>
        <p:txBody>
          <a:bodyPr/>
          <a:lstStyle>
            <a:lvl1pPr>
              <a:defRPr/>
            </a:lvl1pPr>
          </a:lstStyle>
          <a:p>
            <a:pPr>
              <a:defRPr/>
            </a:pPr>
            <a:endParaRPr lang="nb-NO"/>
          </a:p>
        </p:txBody>
      </p:sp>
      <p:sp>
        <p:nvSpPr>
          <p:cNvPr id="11" name="Rectangle 47"/>
          <p:cNvSpPr>
            <a:spLocks noGrp="1" noChangeArrowheads="1"/>
          </p:cNvSpPr>
          <p:nvPr>
            <p:ph type="ftr" sz="quarter" idx="11"/>
          </p:nvPr>
        </p:nvSpPr>
        <p:spPr>
          <a:xfrm>
            <a:off x="1119188" y="6400800"/>
            <a:ext cx="2895600" cy="457200"/>
          </a:xfrm>
        </p:spPr>
        <p:txBody>
          <a:bodyPr/>
          <a:lstStyle>
            <a:lvl1pPr>
              <a:defRPr/>
            </a:lvl1pPr>
          </a:lstStyle>
          <a:p>
            <a:pPr>
              <a:defRPr/>
            </a:pPr>
            <a:endParaRPr lang="nb-NO"/>
          </a:p>
        </p:txBody>
      </p:sp>
      <p:sp>
        <p:nvSpPr>
          <p:cNvPr id="12" name="Rectangle 48"/>
          <p:cNvSpPr>
            <a:spLocks noGrp="1" noChangeArrowheads="1"/>
          </p:cNvSpPr>
          <p:nvPr>
            <p:ph type="sldNum" sz="quarter" idx="12"/>
          </p:nvPr>
        </p:nvSpPr>
        <p:spPr/>
        <p:txBody>
          <a:bodyPr/>
          <a:lstStyle>
            <a:lvl1pPr>
              <a:defRPr/>
            </a:lvl1pPr>
          </a:lstStyle>
          <a:p>
            <a:pPr>
              <a:defRPr/>
            </a:pPr>
            <a:fld id="{15AA6EAC-FF42-41C3-AD13-7B817EA868E7}" type="slidenum">
              <a:rPr lang="nb-NO"/>
              <a:pPr>
                <a:defRPr/>
              </a:pPr>
              <a:t>‹#›</a:t>
            </a:fld>
            <a:endParaRPr lang="nb-N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6"/>
          <p:cNvSpPr>
            <a:spLocks noGrp="1" noChangeArrowheads="1"/>
          </p:cNvSpPr>
          <p:nvPr>
            <p:ph type="dt" sz="half" idx="10"/>
          </p:nvPr>
        </p:nvSpPr>
        <p:spPr>
          <a:ln/>
        </p:spPr>
        <p:txBody>
          <a:bodyPr/>
          <a:lstStyle>
            <a:lvl1pPr>
              <a:defRPr/>
            </a:lvl1pPr>
          </a:lstStyle>
          <a:p>
            <a:pPr>
              <a:defRPr/>
            </a:pPr>
            <a:endParaRPr lang="nb-NO"/>
          </a:p>
        </p:txBody>
      </p:sp>
      <p:sp>
        <p:nvSpPr>
          <p:cNvPr id="5" name="Rectangle 47"/>
          <p:cNvSpPr>
            <a:spLocks noGrp="1" noChangeArrowheads="1"/>
          </p:cNvSpPr>
          <p:nvPr>
            <p:ph type="ftr" sz="quarter" idx="11"/>
          </p:nvPr>
        </p:nvSpPr>
        <p:spPr>
          <a:ln/>
        </p:spPr>
        <p:txBody>
          <a:bodyPr/>
          <a:lstStyle>
            <a:lvl1pPr>
              <a:defRPr/>
            </a:lvl1pPr>
          </a:lstStyle>
          <a:p>
            <a:pPr>
              <a:defRPr/>
            </a:pPr>
            <a:endParaRPr lang="nb-NO"/>
          </a:p>
        </p:txBody>
      </p:sp>
      <p:sp>
        <p:nvSpPr>
          <p:cNvPr id="6" name="Rectangle 48"/>
          <p:cNvSpPr>
            <a:spLocks noGrp="1" noChangeArrowheads="1"/>
          </p:cNvSpPr>
          <p:nvPr>
            <p:ph type="sldNum" sz="quarter" idx="12"/>
          </p:nvPr>
        </p:nvSpPr>
        <p:spPr>
          <a:ln/>
        </p:spPr>
        <p:txBody>
          <a:bodyPr/>
          <a:lstStyle>
            <a:lvl1pPr>
              <a:defRPr/>
            </a:lvl1pPr>
          </a:lstStyle>
          <a:p>
            <a:pPr>
              <a:defRPr/>
            </a:pPr>
            <a:fld id="{6E438C25-15C4-4436-8026-23D8D545FE95}" type="slidenum">
              <a:rPr lang="nb-NO"/>
              <a:pPr>
                <a:defRPr/>
              </a:pPr>
              <a:t>‹#›</a:t>
            </a:fld>
            <a:endParaRPr lang="nb-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5999163" y="1066800"/>
            <a:ext cx="1620837" cy="51022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1133475" y="1066800"/>
            <a:ext cx="4713288" cy="51022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6"/>
          <p:cNvSpPr>
            <a:spLocks noGrp="1" noChangeArrowheads="1"/>
          </p:cNvSpPr>
          <p:nvPr>
            <p:ph type="dt" sz="half" idx="10"/>
          </p:nvPr>
        </p:nvSpPr>
        <p:spPr>
          <a:ln/>
        </p:spPr>
        <p:txBody>
          <a:bodyPr/>
          <a:lstStyle>
            <a:lvl1pPr>
              <a:defRPr/>
            </a:lvl1pPr>
          </a:lstStyle>
          <a:p>
            <a:pPr>
              <a:defRPr/>
            </a:pPr>
            <a:endParaRPr lang="nb-NO"/>
          </a:p>
        </p:txBody>
      </p:sp>
      <p:sp>
        <p:nvSpPr>
          <p:cNvPr id="5" name="Rectangle 47"/>
          <p:cNvSpPr>
            <a:spLocks noGrp="1" noChangeArrowheads="1"/>
          </p:cNvSpPr>
          <p:nvPr>
            <p:ph type="ftr" sz="quarter" idx="11"/>
          </p:nvPr>
        </p:nvSpPr>
        <p:spPr>
          <a:ln/>
        </p:spPr>
        <p:txBody>
          <a:bodyPr/>
          <a:lstStyle>
            <a:lvl1pPr>
              <a:defRPr/>
            </a:lvl1pPr>
          </a:lstStyle>
          <a:p>
            <a:pPr>
              <a:defRPr/>
            </a:pPr>
            <a:endParaRPr lang="nb-NO"/>
          </a:p>
        </p:txBody>
      </p:sp>
      <p:sp>
        <p:nvSpPr>
          <p:cNvPr id="6" name="Rectangle 48"/>
          <p:cNvSpPr>
            <a:spLocks noGrp="1" noChangeArrowheads="1"/>
          </p:cNvSpPr>
          <p:nvPr>
            <p:ph type="sldNum" sz="quarter" idx="12"/>
          </p:nvPr>
        </p:nvSpPr>
        <p:spPr>
          <a:ln/>
        </p:spPr>
        <p:txBody>
          <a:bodyPr/>
          <a:lstStyle>
            <a:lvl1pPr>
              <a:defRPr/>
            </a:lvl1pPr>
          </a:lstStyle>
          <a:p>
            <a:pPr>
              <a:defRPr/>
            </a:pPr>
            <a:fld id="{AE3C3485-B66A-46A1-A1E9-8130502C32BA}" type="slidenum">
              <a:rPr lang="nb-NO"/>
              <a:pPr>
                <a:defRPr/>
              </a:pPr>
              <a:t>‹#›</a:t>
            </a:fld>
            <a:endParaRPr lang="nb-NO"/>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tel og diagram">
    <p:spTree>
      <p:nvGrpSpPr>
        <p:cNvPr id="1" name=""/>
        <p:cNvGrpSpPr/>
        <p:nvPr/>
      </p:nvGrpSpPr>
      <p:grpSpPr>
        <a:xfrm>
          <a:off x="0" y="0"/>
          <a:ext cx="0" cy="0"/>
          <a:chOff x="0" y="0"/>
          <a:chExt cx="0" cy="0"/>
        </a:xfrm>
      </p:grpSpPr>
      <p:sp>
        <p:nvSpPr>
          <p:cNvPr id="2" name="Tittel 1"/>
          <p:cNvSpPr>
            <a:spLocks noGrp="1"/>
          </p:cNvSpPr>
          <p:nvPr>
            <p:ph type="title"/>
          </p:nvPr>
        </p:nvSpPr>
        <p:spPr>
          <a:xfrm>
            <a:off x="1158875" y="1066800"/>
            <a:ext cx="6435725" cy="533400"/>
          </a:xfrm>
        </p:spPr>
        <p:txBody>
          <a:bodyPr/>
          <a:lstStyle/>
          <a:p>
            <a:r>
              <a:rPr lang="nb-NO" smtClean="0"/>
              <a:t>Klikk for å redigere tittelstil</a:t>
            </a:r>
            <a:endParaRPr lang="nb-NO"/>
          </a:p>
        </p:txBody>
      </p:sp>
      <p:sp>
        <p:nvSpPr>
          <p:cNvPr id="3" name="Plassholder for diagram 2"/>
          <p:cNvSpPr>
            <a:spLocks noGrp="1"/>
          </p:cNvSpPr>
          <p:nvPr>
            <p:ph type="chart" idx="1"/>
          </p:nvPr>
        </p:nvSpPr>
        <p:spPr>
          <a:xfrm>
            <a:off x="1133475" y="1838325"/>
            <a:ext cx="6486525" cy="4330700"/>
          </a:xfrm>
        </p:spPr>
        <p:txBody>
          <a:bodyPr/>
          <a:lstStyle/>
          <a:p>
            <a:pPr lvl="0"/>
            <a:endParaRPr lang="nb-NO" noProof="0"/>
          </a:p>
        </p:txBody>
      </p:sp>
      <p:sp>
        <p:nvSpPr>
          <p:cNvPr id="4" name="Rectangle 46"/>
          <p:cNvSpPr>
            <a:spLocks noGrp="1" noChangeArrowheads="1"/>
          </p:cNvSpPr>
          <p:nvPr>
            <p:ph type="dt" sz="half" idx="10"/>
          </p:nvPr>
        </p:nvSpPr>
        <p:spPr>
          <a:ln/>
        </p:spPr>
        <p:txBody>
          <a:bodyPr/>
          <a:lstStyle>
            <a:lvl1pPr>
              <a:defRPr/>
            </a:lvl1pPr>
          </a:lstStyle>
          <a:p>
            <a:pPr>
              <a:defRPr/>
            </a:pPr>
            <a:endParaRPr lang="nb-NO"/>
          </a:p>
        </p:txBody>
      </p:sp>
      <p:sp>
        <p:nvSpPr>
          <p:cNvPr id="5" name="Rectangle 47"/>
          <p:cNvSpPr>
            <a:spLocks noGrp="1" noChangeArrowheads="1"/>
          </p:cNvSpPr>
          <p:nvPr>
            <p:ph type="ftr" sz="quarter" idx="11"/>
          </p:nvPr>
        </p:nvSpPr>
        <p:spPr>
          <a:ln/>
        </p:spPr>
        <p:txBody>
          <a:bodyPr/>
          <a:lstStyle>
            <a:lvl1pPr>
              <a:defRPr/>
            </a:lvl1pPr>
          </a:lstStyle>
          <a:p>
            <a:pPr>
              <a:defRPr/>
            </a:pPr>
            <a:endParaRPr lang="nb-NO"/>
          </a:p>
        </p:txBody>
      </p:sp>
      <p:sp>
        <p:nvSpPr>
          <p:cNvPr id="6" name="Rectangle 48"/>
          <p:cNvSpPr>
            <a:spLocks noGrp="1" noChangeArrowheads="1"/>
          </p:cNvSpPr>
          <p:nvPr>
            <p:ph type="sldNum" sz="quarter" idx="12"/>
          </p:nvPr>
        </p:nvSpPr>
        <p:spPr>
          <a:ln/>
        </p:spPr>
        <p:txBody>
          <a:bodyPr/>
          <a:lstStyle>
            <a:lvl1pPr>
              <a:defRPr/>
            </a:lvl1pPr>
          </a:lstStyle>
          <a:p>
            <a:pPr>
              <a:defRPr/>
            </a:pPr>
            <a:fld id="{8B1310D9-1711-47E4-8968-F2EAEC1B7AAD}" type="slidenum">
              <a:rPr lang="nb-NO"/>
              <a:pPr>
                <a:defRPr/>
              </a:pPr>
              <a:t>‹#›</a:t>
            </a:fld>
            <a:endParaRPr lang="nb-NO"/>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tel og tabell">
    <p:spTree>
      <p:nvGrpSpPr>
        <p:cNvPr id="1" name=""/>
        <p:cNvGrpSpPr/>
        <p:nvPr/>
      </p:nvGrpSpPr>
      <p:grpSpPr>
        <a:xfrm>
          <a:off x="0" y="0"/>
          <a:ext cx="0" cy="0"/>
          <a:chOff x="0" y="0"/>
          <a:chExt cx="0" cy="0"/>
        </a:xfrm>
      </p:grpSpPr>
      <p:sp>
        <p:nvSpPr>
          <p:cNvPr id="2" name="Tittel 1"/>
          <p:cNvSpPr>
            <a:spLocks noGrp="1"/>
          </p:cNvSpPr>
          <p:nvPr>
            <p:ph type="title"/>
          </p:nvPr>
        </p:nvSpPr>
        <p:spPr>
          <a:xfrm>
            <a:off x="1158875" y="1066800"/>
            <a:ext cx="6435725" cy="533400"/>
          </a:xfrm>
        </p:spPr>
        <p:txBody>
          <a:bodyPr/>
          <a:lstStyle/>
          <a:p>
            <a:r>
              <a:rPr lang="nb-NO" smtClean="0"/>
              <a:t>Klikk for å redigere tittelstil</a:t>
            </a:r>
            <a:endParaRPr lang="nb-NO"/>
          </a:p>
        </p:txBody>
      </p:sp>
      <p:sp>
        <p:nvSpPr>
          <p:cNvPr id="3" name="Plassholder for tabell 2"/>
          <p:cNvSpPr>
            <a:spLocks noGrp="1"/>
          </p:cNvSpPr>
          <p:nvPr>
            <p:ph type="tbl" idx="1"/>
          </p:nvPr>
        </p:nvSpPr>
        <p:spPr>
          <a:xfrm>
            <a:off x="1133475" y="1838325"/>
            <a:ext cx="6486525" cy="4330700"/>
          </a:xfrm>
        </p:spPr>
        <p:txBody>
          <a:bodyPr/>
          <a:lstStyle/>
          <a:p>
            <a:pPr lvl="0"/>
            <a:endParaRPr lang="nb-NO" noProof="0" smtClean="0"/>
          </a:p>
        </p:txBody>
      </p:sp>
      <p:sp>
        <p:nvSpPr>
          <p:cNvPr id="4" name="Rectangle 9"/>
          <p:cNvSpPr>
            <a:spLocks noGrp="1" noChangeArrowheads="1"/>
          </p:cNvSpPr>
          <p:nvPr>
            <p:ph type="dt" sz="half" idx="10"/>
          </p:nvPr>
        </p:nvSpPr>
        <p:spPr/>
        <p:txBody>
          <a:bodyPr/>
          <a:lstStyle>
            <a:lvl1pPr>
              <a:defRPr/>
            </a:lvl1pPr>
          </a:lstStyle>
          <a:p>
            <a:pPr>
              <a:defRPr/>
            </a:pPr>
            <a:endParaRPr lang="nn-NO"/>
          </a:p>
        </p:txBody>
      </p:sp>
      <p:sp>
        <p:nvSpPr>
          <p:cNvPr id="5" name="Rectangle 10"/>
          <p:cNvSpPr>
            <a:spLocks noGrp="1" noChangeArrowheads="1"/>
          </p:cNvSpPr>
          <p:nvPr>
            <p:ph type="ftr" sz="quarter" idx="11"/>
          </p:nvPr>
        </p:nvSpPr>
        <p:spPr/>
        <p:txBody>
          <a:bodyPr/>
          <a:lstStyle>
            <a:lvl1pPr>
              <a:defRPr/>
            </a:lvl1pPr>
          </a:lstStyle>
          <a:p>
            <a:pPr>
              <a:defRPr/>
            </a:pPr>
            <a:endParaRPr lang="nn-NO"/>
          </a:p>
        </p:txBody>
      </p:sp>
      <p:sp>
        <p:nvSpPr>
          <p:cNvPr id="6" name="Rectangle 12"/>
          <p:cNvSpPr>
            <a:spLocks noGrp="1" noChangeArrowheads="1"/>
          </p:cNvSpPr>
          <p:nvPr>
            <p:ph type="sldNum" sz="quarter" idx="12"/>
          </p:nvPr>
        </p:nvSpPr>
        <p:spPr/>
        <p:txBody>
          <a:bodyPr/>
          <a:lstStyle>
            <a:lvl1pPr>
              <a:defRPr/>
            </a:lvl1pPr>
          </a:lstStyle>
          <a:p>
            <a:pPr>
              <a:defRPr/>
            </a:pPr>
            <a:fld id="{0BEE2C10-E781-4B52-8DEB-DDABAF3AD359}" type="slidenum">
              <a:rPr lang="nn-NO"/>
              <a:pPr>
                <a:defRPr/>
              </a:pPr>
              <a:t>‹#›</a:t>
            </a:fld>
            <a:endParaRPr lang="nn-NO"/>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tel, tekst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1158875" y="1066800"/>
            <a:ext cx="6435725" cy="533400"/>
          </a:xfrm>
        </p:spPr>
        <p:txBody>
          <a:bodyPr/>
          <a:lstStyle/>
          <a:p>
            <a:r>
              <a:rPr lang="nb-NO" smtClean="0"/>
              <a:t>Klikk for å redigere tittelstil</a:t>
            </a:r>
            <a:endParaRPr lang="nb-NO"/>
          </a:p>
        </p:txBody>
      </p:sp>
      <p:sp>
        <p:nvSpPr>
          <p:cNvPr id="3" name="Plassholder for tekst 2"/>
          <p:cNvSpPr>
            <a:spLocks noGrp="1"/>
          </p:cNvSpPr>
          <p:nvPr>
            <p:ph type="body" sz="half" idx="1"/>
          </p:nvPr>
        </p:nvSpPr>
        <p:spPr>
          <a:xfrm>
            <a:off x="1133475" y="1838325"/>
            <a:ext cx="3167063" cy="43307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452938" y="1838325"/>
            <a:ext cx="3167062" cy="43307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a:xfrm>
            <a:off x="5715000" y="6400800"/>
            <a:ext cx="1905000" cy="457200"/>
          </a:xfrm>
        </p:spPr>
        <p:txBody>
          <a:bodyPr/>
          <a:lstStyle>
            <a:lvl1pPr>
              <a:defRPr/>
            </a:lvl1pPr>
          </a:lstStyle>
          <a:p>
            <a:endParaRPr lang="nn-NO"/>
          </a:p>
        </p:txBody>
      </p:sp>
      <p:sp>
        <p:nvSpPr>
          <p:cNvPr id="6" name="Plassholder for bunntekst 5"/>
          <p:cNvSpPr>
            <a:spLocks noGrp="1"/>
          </p:cNvSpPr>
          <p:nvPr>
            <p:ph type="ftr" sz="quarter" idx="11"/>
          </p:nvPr>
        </p:nvSpPr>
        <p:spPr>
          <a:xfrm>
            <a:off x="1117600" y="6400800"/>
            <a:ext cx="4064000" cy="457200"/>
          </a:xfrm>
        </p:spPr>
        <p:txBody>
          <a:bodyPr/>
          <a:lstStyle>
            <a:lvl1pPr>
              <a:defRPr/>
            </a:lvl1pPr>
          </a:lstStyle>
          <a:p>
            <a:endParaRPr lang="nn-NO"/>
          </a:p>
        </p:txBody>
      </p:sp>
      <p:sp>
        <p:nvSpPr>
          <p:cNvPr id="7" name="Plassholder for lysbildenummer 6"/>
          <p:cNvSpPr>
            <a:spLocks noGrp="1"/>
          </p:cNvSpPr>
          <p:nvPr>
            <p:ph type="sldNum" sz="quarter" idx="12"/>
          </p:nvPr>
        </p:nvSpPr>
        <p:spPr>
          <a:xfrm>
            <a:off x="0" y="6400800"/>
            <a:ext cx="712788" cy="457200"/>
          </a:xfrm>
        </p:spPr>
        <p:txBody>
          <a:bodyPr/>
          <a:lstStyle>
            <a:lvl1pPr>
              <a:defRPr/>
            </a:lvl1pPr>
          </a:lstStyle>
          <a:p>
            <a:fld id="{DC0891E7-9FAF-425E-8F5C-0AFD506727BC}" type="slidenum">
              <a:rPr lang="nn-NO"/>
              <a:pPr/>
              <a:t>‹#›</a:t>
            </a:fld>
            <a:endParaRPr lang="nn-N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6"/>
          <p:cNvSpPr>
            <a:spLocks noGrp="1" noChangeArrowheads="1"/>
          </p:cNvSpPr>
          <p:nvPr>
            <p:ph type="dt" sz="half" idx="10"/>
          </p:nvPr>
        </p:nvSpPr>
        <p:spPr>
          <a:ln/>
        </p:spPr>
        <p:txBody>
          <a:bodyPr/>
          <a:lstStyle>
            <a:lvl1pPr>
              <a:defRPr/>
            </a:lvl1pPr>
          </a:lstStyle>
          <a:p>
            <a:pPr>
              <a:defRPr/>
            </a:pPr>
            <a:endParaRPr lang="nb-NO"/>
          </a:p>
        </p:txBody>
      </p:sp>
      <p:sp>
        <p:nvSpPr>
          <p:cNvPr id="5" name="Rectangle 47"/>
          <p:cNvSpPr>
            <a:spLocks noGrp="1" noChangeArrowheads="1"/>
          </p:cNvSpPr>
          <p:nvPr>
            <p:ph type="ftr" sz="quarter" idx="11"/>
          </p:nvPr>
        </p:nvSpPr>
        <p:spPr>
          <a:ln/>
        </p:spPr>
        <p:txBody>
          <a:bodyPr/>
          <a:lstStyle>
            <a:lvl1pPr>
              <a:defRPr/>
            </a:lvl1pPr>
          </a:lstStyle>
          <a:p>
            <a:pPr>
              <a:defRPr/>
            </a:pPr>
            <a:endParaRPr lang="nb-NO"/>
          </a:p>
        </p:txBody>
      </p:sp>
      <p:sp>
        <p:nvSpPr>
          <p:cNvPr id="6" name="Rectangle 48"/>
          <p:cNvSpPr>
            <a:spLocks noGrp="1" noChangeArrowheads="1"/>
          </p:cNvSpPr>
          <p:nvPr>
            <p:ph type="sldNum" sz="quarter" idx="12"/>
          </p:nvPr>
        </p:nvSpPr>
        <p:spPr>
          <a:ln/>
        </p:spPr>
        <p:txBody>
          <a:bodyPr/>
          <a:lstStyle>
            <a:lvl1pPr>
              <a:defRPr/>
            </a:lvl1pPr>
          </a:lstStyle>
          <a:p>
            <a:pPr>
              <a:defRPr/>
            </a:pPr>
            <a:fld id="{2A0B7DE8-6E03-467D-ACCF-E702D8F1D492}" type="slidenum">
              <a:rPr lang="nb-NO"/>
              <a:pPr>
                <a:defRPr/>
              </a:pPr>
              <a:t>‹#›</a:t>
            </a:fld>
            <a:endParaRPr lang="nb-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
        <p:nvSpPr>
          <p:cNvPr id="4" name="Rectangle 46"/>
          <p:cNvSpPr>
            <a:spLocks noGrp="1" noChangeArrowheads="1"/>
          </p:cNvSpPr>
          <p:nvPr>
            <p:ph type="dt" sz="half" idx="10"/>
          </p:nvPr>
        </p:nvSpPr>
        <p:spPr>
          <a:ln/>
        </p:spPr>
        <p:txBody>
          <a:bodyPr/>
          <a:lstStyle>
            <a:lvl1pPr>
              <a:defRPr/>
            </a:lvl1pPr>
          </a:lstStyle>
          <a:p>
            <a:pPr>
              <a:defRPr/>
            </a:pPr>
            <a:endParaRPr lang="nb-NO"/>
          </a:p>
        </p:txBody>
      </p:sp>
      <p:sp>
        <p:nvSpPr>
          <p:cNvPr id="5" name="Rectangle 47"/>
          <p:cNvSpPr>
            <a:spLocks noGrp="1" noChangeArrowheads="1"/>
          </p:cNvSpPr>
          <p:nvPr>
            <p:ph type="ftr" sz="quarter" idx="11"/>
          </p:nvPr>
        </p:nvSpPr>
        <p:spPr>
          <a:ln/>
        </p:spPr>
        <p:txBody>
          <a:bodyPr/>
          <a:lstStyle>
            <a:lvl1pPr>
              <a:defRPr/>
            </a:lvl1pPr>
          </a:lstStyle>
          <a:p>
            <a:pPr>
              <a:defRPr/>
            </a:pPr>
            <a:endParaRPr lang="nb-NO"/>
          </a:p>
        </p:txBody>
      </p:sp>
      <p:sp>
        <p:nvSpPr>
          <p:cNvPr id="6" name="Rectangle 48"/>
          <p:cNvSpPr>
            <a:spLocks noGrp="1" noChangeArrowheads="1"/>
          </p:cNvSpPr>
          <p:nvPr>
            <p:ph type="sldNum" sz="quarter" idx="12"/>
          </p:nvPr>
        </p:nvSpPr>
        <p:spPr>
          <a:ln/>
        </p:spPr>
        <p:txBody>
          <a:bodyPr/>
          <a:lstStyle>
            <a:lvl1pPr>
              <a:defRPr/>
            </a:lvl1pPr>
          </a:lstStyle>
          <a:p>
            <a:pPr>
              <a:defRPr/>
            </a:pPr>
            <a:fld id="{50F2A3E8-CBD0-49B0-A49F-0789E06843BF}" type="slidenum">
              <a:rPr lang="nb-NO"/>
              <a:pPr>
                <a:defRPr/>
              </a:pPr>
              <a:t>‹#›</a:t>
            </a:fld>
            <a:endParaRPr lang="nb-N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1133475" y="1838325"/>
            <a:ext cx="3167063" cy="4330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452938" y="1838325"/>
            <a:ext cx="3167062" cy="4330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Rectangle 46"/>
          <p:cNvSpPr>
            <a:spLocks noGrp="1" noChangeArrowheads="1"/>
          </p:cNvSpPr>
          <p:nvPr>
            <p:ph type="dt" sz="half" idx="10"/>
          </p:nvPr>
        </p:nvSpPr>
        <p:spPr>
          <a:ln/>
        </p:spPr>
        <p:txBody>
          <a:bodyPr/>
          <a:lstStyle>
            <a:lvl1pPr>
              <a:defRPr/>
            </a:lvl1pPr>
          </a:lstStyle>
          <a:p>
            <a:pPr>
              <a:defRPr/>
            </a:pPr>
            <a:endParaRPr lang="nb-NO"/>
          </a:p>
        </p:txBody>
      </p:sp>
      <p:sp>
        <p:nvSpPr>
          <p:cNvPr id="6" name="Rectangle 47"/>
          <p:cNvSpPr>
            <a:spLocks noGrp="1" noChangeArrowheads="1"/>
          </p:cNvSpPr>
          <p:nvPr>
            <p:ph type="ftr" sz="quarter" idx="11"/>
          </p:nvPr>
        </p:nvSpPr>
        <p:spPr>
          <a:ln/>
        </p:spPr>
        <p:txBody>
          <a:bodyPr/>
          <a:lstStyle>
            <a:lvl1pPr>
              <a:defRPr/>
            </a:lvl1pPr>
          </a:lstStyle>
          <a:p>
            <a:pPr>
              <a:defRPr/>
            </a:pPr>
            <a:endParaRPr lang="nb-NO"/>
          </a:p>
        </p:txBody>
      </p:sp>
      <p:sp>
        <p:nvSpPr>
          <p:cNvPr id="7" name="Rectangle 48"/>
          <p:cNvSpPr>
            <a:spLocks noGrp="1" noChangeArrowheads="1"/>
          </p:cNvSpPr>
          <p:nvPr>
            <p:ph type="sldNum" sz="quarter" idx="12"/>
          </p:nvPr>
        </p:nvSpPr>
        <p:spPr>
          <a:ln/>
        </p:spPr>
        <p:txBody>
          <a:bodyPr/>
          <a:lstStyle>
            <a:lvl1pPr>
              <a:defRPr/>
            </a:lvl1pPr>
          </a:lstStyle>
          <a:p>
            <a:pPr>
              <a:defRPr/>
            </a:pPr>
            <a:fld id="{7B5C70ED-3C06-47DF-9ABF-E2A5C294B0F0}" type="slidenum">
              <a:rPr lang="nb-NO"/>
              <a:pPr>
                <a:defRPr/>
              </a:pPr>
              <a:t>‹#›</a:t>
            </a:fld>
            <a:endParaRPr lang="nb-N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Rectangle 46"/>
          <p:cNvSpPr>
            <a:spLocks noGrp="1" noChangeArrowheads="1"/>
          </p:cNvSpPr>
          <p:nvPr>
            <p:ph type="dt" sz="half" idx="10"/>
          </p:nvPr>
        </p:nvSpPr>
        <p:spPr>
          <a:ln/>
        </p:spPr>
        <p:txBody>
          <a:bodyPr/>
          <a:lstStyle>
            <a:lvl1pPr>
              <a:defRPr/>
            </a:lvl1pPr>
          </a:lstStyle>
          <a:p>
            <a:pPr>
              <a:defRPr/>
            </a:pPr>
            <a:endParaRPr lang="nb-NO"/>
          </a:p>
        </p:txBody>
      </p:sp>
      <p:sp>
        <p:nvSpPr>
          <p:cNvPr id="8" name="Rectangle 47"/>
          <p:cNvSpPr>
            <a:spLocks noGrp="1" noChangeArrowheads="1"/>
          </p:cNvSpPr>
          <p:nvPr>
            <p:ph type="ftr" sz="quarter" idx="11"/>
          </p:nvPr>
        </p:nvSpPr>
        <p:spPr>
          <a:ln/>
        </p:spPr>
        <p:txBody>
          <a:bodyPr/>
          <a:lstStyle>
            <a:lvl1pPr>
              <a:defRPr/>
            </a:lvl1pPr>
          </a:lstStyle>
          <a:p>
            <a:pPr>
              <a:defRPr/>
            </a:pPr>
            <a:endParaRPr lang="nb-NO"/>
          </a:p>
        </p:txBody>
      </p:sp>
      <p:sp>
        <p:nvSpPr>
          <p:cNvPr id="9" name="Rectangle 48"/>
          <p:cNvSpPr>
            <a:spLocks noGrp="1" noChangeArrowheads="1"/>
          </p:cNvSpPr>
          <p:nvPr>
            <p:ph type="sldNum" sz="quarter" idx="12"/>
          </p:nvPr>
        </p:nvSpPr>
        <p:spPr>
          <a:ln/>
        </p:spPr>
        <p:txBody>
          <a:bodyPr/>
          <a:lstStyle>
            <a:lvl1pPr>
              <a:defRPr/>
            </a:lvl1pPr>
          </a:lstStyle>
          <a:p>
            <a:pPr>
              <a:defRPr/>
            </a:pPr>
            <a:fld id="{B4C7E37B-C951-48D1-9518-F53D36F52F57}" type="slidenum">
              <a:rPr lang="nb-NO"/>
              <a:pPr>
                <a:defRPr/>
              </a:pPr>
              <a:t>‹#›</a:t>
            </a:fld>
            <a:endParaRPr lang="nb-N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Rectangle 46"/>
          <p:cNvSpPr>
            <a:spLocks noGrp="1" noChangeArrowheads="1"/>
          </p:cNvSpPr>
          <p:nvPr>
            <p:ph type="dt" sz="half" idx="10"/>
          </p:nvPr>
        </p:nvSpPr>
        <p:spPr>
          <a:ln/>
        </p:spPr>
        <p:txBody>
          <a:bodyPr/>
          <a:lstStyle>
            <a:lvl1pPr>
              <a:defRPr/>
            </a:lvl1pPr>
          </a:lstStyle>
          <a:p>
            <a:pPr>
              <a:defRPr/>
            </a:pPr>
            <a:endParaRPr lang="nb-NO"/>
          </a:p>
        </p:txBody>
      </p:sp>
      <p:sp>
        <p:nvSpPr>
          <p:cNvPr id="4" name="Rectangle 47"/>
          <p:cNvSpPr>
            <a:spLocks noGrp="1" noChangeArrowheads="1"/>
          </p:cNvSpPr>
          <p:nvPr>
            <p:ph type="ftr" sz="quarter" idx="11"/>
          </p:nvPr>
        </p:nvSpPr>
        <p:spPr>
          <a:ln/>
        </p:spPr>
        <p:txBody>
          <a:bodyPr/>
          <a:lstStyle>
            <a:lvl1pPr>
              <a:defRPr/>
            </a:lvl1pPr>
          </a:lstStyle>
          <a:p>
            <a:pPr>
              <a:defRPr/>
            </a:pPr>
            <a:endParaRPr lang="nb-NO"/>
          </a:p>
        </p:txBody>
      </p:sp>
      <p:sp>
        <p:nvSpPr>
          <p:cNvPr id="5" name="Rectangle 48"/>
          <p:cNvSpPr>
            <a:spLocks noGrp="1" noChangeArrowheads="1"/>
          </p:cNvSpPr>
          <p:nvPr>
            <p:ph type="sldNum" sz="quarter" idx="12"/>
          </p:nvPr>
        </p:nvSpPr>
        <p:spPr>
          <a:ln/>
        </p:spPr>
        <p:txBody>
          <a:bodyPr/>
          <a:lstStyle>
            <a:lvl1pPr>
              <a:defRPr/>
            </a:lvl1pPr>
          </a:lstStyle>
          <a:p>
            <a:pPr>
              <a:defRPr/>
            </a:pPr>
            <a:fld id="{213F0DE2-9A4C-47E1-B4F8-4A6DADE3E46C}" type="slidenum">
              <a:rPr lang="nb-NO"/>
              <a:pPr>
                <a:defRPr/>
              </a:pPr>
              <a:t>‹#›</a:t>
            </a:fld>
            <a:endParaRPr lang="nb-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6"/>
          <p:cNvSpPr>
            <a:spLocks noGrp="1" noChangeArrowheads="1"/>
          </p:cNvSpPr>
          <p:nvPr>
            <p:ph type="dt" sz="half" idx="10"/>
          </p:nvPr>
        </p:nvSpPr>
        <p:spPr>
          <a:ln/>
        </p:spPr>
        <p:txBody>
          <a:bodyPr/>
          <a:lstStyle>
            <a:lvl1pPr>
              <a:defRPr/>
            </a:lvl1pPr>
          </a:lstStyle>
          <a:p>
            <a:pPr>
              <a:defRPr/>
            </a:pPr>
            <a:endParaRPr lang="nb-NO"/>
          </a:p>
        </p:txBody>
      </p:sp>
      <p:sp>
        <p:nvSpPr>
          <p:cNvPr id="3" name="Rectangle 47"/>
          <p:cNvSpPr>
            <a:spLocks noGrp="1" noChangeArrowheads="1"/>
          </p:cNvSpPr>
          <p:nvPr>
            <p:ph type="ftr" sz="quarter" idx="11"/>
          </p:nvPr>
        </p:nvSpPr>
        <p:spPr>
          <a:ln/>
        </p:spPr>
        <p:txBody>
          <a:bodyPr/>
          <a:lstStyle>
            <a:lvl1pPr>
              <a:defRPr/>
            </a:lvl1pPr>
          </a:lstStyle>
          <a:p>
            <a:pPr>
              <a:defRPr/>
            </a:pPr>
            <a:endParaRPr lang="nb-NO"/>
          </a:p>
        </p:txBody>
      </p:sp>
      <p:sp>
        <p:nvSpPr>
          <p:cNvPr id="4" name="Rectangle 48"/>
          <p:cNvSpPr>
            <a:spLocks noGrp="1" noChangeArrowheads="1"/>
          </p:cNvSpPr>
          <p:nvPr>
            <p:ph type="sldNum" sz="quarter" idx="12"/>
          </p:nvPr>
        </p:nvSpPr>
        <p:spPr>
          <a:ln/>
        </p:spPr>
        <p:txBody>
          <a:bodyPr/>
          <a:lstStyle>
            <a:lvl1pPr>
              <a:defRPr/>
            </a:lvl1pPr>
          </a:lstStyle>
          <a:p>
            <a:pPr>
              <a:defRPr/>
            </a:pPr>
            <a:fld id="{EEF44A08-98D8-4D79-AF89-9808ADC16625}" type="slidenum">
              <a:rPr lang="nb-NO"/>
              <a:pPr>
                <a:defRPr/>
              </a:pPr>
              <a:t>‹#›</a:t>
            </a:fld>
            <a:endParaRPr lang="nb-N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46"/>
          <p:cNvSpPr>
            <a:spLocks noGrp="1" noChangeArrowheads="1"/>
          </p:cNvSpPr>
          <p:nvPr>
            <p:ph type="dt" sz="half" idx="10"/>
          </p:nvPr>
        </p:nvSpPr>
        <p:spPr>
          <a:ln/>
        </p:spPr>
        <p:txBody>
          <a:bodyPr/>
          <a:lstStyle>
            <a:lvl1pPr>
              <a:defRPr/>
            </a:lvl1pPr>
          </a:lstStyle>
          <a:p>
            <a:pPr>
              <a:defRPr/>
            </a:pPr>
            <a:endParaRPr lang="nb-NO"/>
          </a:p>
        </p:txBody>
      </p:sp>
      <p:sp>
        <p:nvSpPr>
          <p:cNvPr id="6" name="Rectangle 47"/>
          <p:cNvSpPr>
            <a:spLocks noGrp="1" noChangeArrowheads="1"/>
          </p:cNvSpPr>
          <p:nvPr>
            <p:ph type="ftr" sz="quarter" idx="11"/>
          </p:nvPr>
        </p:nvSpPr>
        <p:spPr>
          <a:ln/>
        </p:spPr>
        <p:txBody>
          <a:bodyPr/>
          <a:lstStyle>
            <a:lvl1pPr>
              <a:defRPr/>
            </a:lvl1pPr>
          </a:lstStyle>
          <a:p>
            <a:pPr>
              <a:defRPr/>
            </a:pPr>
            <a:endParaRPr lang="nb-NO"/>
          </a:p>
        </p:txBody>
      </p:sp>
      <p:sp>
        <p:nvSpPr>
          <p:cNvPr id="7" name="Rectangle 48"/>
          <p:cNvSpPr>
            <a:spLocks noGrp="1" noChangeArrowheads="1"/>
          </p:cNvSpPr>
          <p:nvPr>
            <p:ph type="sldNum" sz="quarter" idx="12"/>
          </p:nvPr>
        </p:nvSpPr>
        <p:spPr>
          <a:ln/>
        </p:spPr>
        <p:txBody>
          <a:bodyPr/>
          <a:lstStyle>
            <a:lvl1pPr>
              <a:defRPr/>
            </a:lvl1pPr>
          </a:lstStyle>
          <a:p>
            <a:pPr>
              <a:defRPr/>
            </a:pPr>
            <a:fld id="{E5713431-4F22-4FD5-B09F-F9333C558373}" type="slidenum">
              <a:rPr lang="nb-NO"/>
              <a:pPr>
                <a:defRPr/>
              </a:pPr>
              <a:t>‹#›</a:t>
            </a:fld>
            <a:endParaRPr lang="nb-N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46"/>
          <p:cNvSpPr>
            <a:spLocks noGrp="1" noChangeArrowheads="1"/>
          </p:cNvSpPr>
          <p:nvPr>
            <p:ph type="dt" sz="half" idx="10"/>
          </p:nvPr>
        </p:nvSpPr>
        <p:spPr>
          <a:ln/>
        </p:spPr>
        <p:txBody>
          <a:bodyPr/>
          <a:lstStyle>
            <a:lvl1pPr>
              <a:defRPr/>
            </a:lvl1pPr>
          </a:lstStyle>
          <a:p>
            <a:pPr>
              <a:defRPr/>
            </a:pPr>
            <a:endParaRPr lang="nb-NO"/>
          </a:p>
        </p:txBody>
      </p:sp>
      <p:sp>
        <p:nvSpPr>
          <p:cNvPr id="6" name="Rectangle 47"/>
          <p:cNvSpPr>
            <a:spLocks noGrp="1" noChangeArrowheads="1"/>
          </p:cNvSpPr>
          <p:nvPr>
            <p:ph type="ftr" sz="quarter" idx="11"/>
          </p:nvPr>
        </p:nvSpPr>
        <p:spPr>
          <a:ln/>
        </p:spPr>
        <p:txBody>
          <a:bodyPr/>
          <a:lstStyle>
            <a:lvl1pPr>
              <a:defRPr/>
            </a:lvl1pPr>
          </a:lstStyle>
          <a:p>
            <a:pPr>
              <a:defRPr/>
            </a:pPr>
            <a:endParaRPr lang="nb-NO"/>
          </a:p>
        </p:txBody>
      </p:sp>
      <p:sp>
        <p:nvSpPr>
          <p:cNvPr id="7" name="Rectangle 48"/>
          <p:cNvSpPr>
            <a:spLocks noGrp="1" noChangeArrowheads="1"/>
          </p:cNvSpPr>
          <p:nvPr>
            <p:ph type="sldNum" sz="quarter" idx="12"/>
          </p:nvPr>
        </p:nvSpPr>
        <p:spPr>
          <a:ln/>
        </p:spPr>
        <p:txBody>
          <a:bodyPr/>
          <a:lstStyle>
            <a:lvl1pPr>
              <a:defRPr/>
            </a:lvl1pPr>
          </a:lstStyle>
          <a:p>
            <a:pPr>
              <a:defRPr/>
            </a:pPr>
            <a:fld id="{2DD97008-6E95-48F4-A262-8AE2591EB99D}" type="slidenum">
              <a:rPr lang="nb-NO"/>
              <a:pPr>
                <a:defRPr/>
              </a:pPr>
              <a:t>‹#›</a:t>
            </a:fld>
            <a:endParaRPr lang="nb-N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7" name="Rectangle 43"/>
          <p:cNvSpPr>
            <a:spLocks noChangeArrowheads="1"/>
          </p:cNvSpPr>
          <p:nvPr/>
        </p:nvSpPr>
        <p:spPr bwMode="auto">
          <a:xfrm>
            <a:off x="0" y="446088"/>
            <a:ext cx="9144000" cy="6411912"/>
          </a:xfrm>
          <a:prstGeom prst="rect">
            <a:avLst/>
          </a:prstGeom>
          <a:solidFill>
            <a:srgbClr val="FDFDF8"/>
          </a:solidFill>
          <a:ln w="9525">
            <a:noFill/>
            <a:miter lim="800000"/>
            <a:headEnd/>
            <a:tailEnd/>
          </a:ln>
          <a:effectLst/>
        </p:spPr>
        <p:txBody>
          <a:bodyPr wrap="none" anchor="ctr"/>
          <a:lstStyle/>
          <a:p>
            <a:pPr algn="ctr">
              <a:defRPr/>
            </a:pPr>
            <a:endParaRPr lang="nb-NO" sz="2000">
              <a:cs typeface="+mn-cs"/>
            </a:endParaRPr>
          </a:p>
        </p:txBody>
      </p:sp>
      <p:pic>
        <p:nvPicPr>
          <p:cNvPr id="1027" name="Picture 50"/>
          <p:cNvPicPr>
            <a:picLocks noChangeAspect="1" noChangeArrowheads="1"/>
          </p:cNvPicPr>
          <p:nvPr/>
        </p:nvPicPr>
        <p:blipFill>
          <a:blip r:embed="rId16" cstate="print"/>
          <a:srcRect/>
          <a:stretch>
            <a:fillRect/>
          </a:stretch>
        </p:blipFill>
        <p:spPr bwMode="auto">
          <a:xfrm>
            <a:off x="-12700" y="444500"/>
            <a:ext cx="752475" cy="6416675"/>
          </a:xfrm>
          <a:prstGeom prst="rect">
            <a:avLst/>
          </a:prstGeom>
          <a:noFill/>
          <a:ln w="9525">
            <a:noFill/>
            <a:miter lim="800000"/>
            <a:headEnd/>
            <a:tailEnd/>
          </a:ln>
        </p:spPr>
      </p:pic>
      <p:sp>
        <p:nvSpPr>
          <p:cNvPr id="1073" name="Rectangle 49"/>
          <p:cNvSpPr>
            <a:spLocks noChangeArrowheads="1"/>
          </p:cNvSpPr>
          <p:nvPr/>
        </p:nvSpPr>
        <p:spPr bwMode="auto">
          <a:xfrm>
            <a:off x="712788" y="6351588"/>
            <a:ext cx="8431212" cy="512762"/>
          </a:xfrm>
          <a:prstGeom prst="rect">
            <a:avLst/>
          </a:prstGeom>
          <a:solidFill>
            <a:srgbClr val="242166"/>
          </a:solidFill>
          <a:ln w="9525">
            <a:solidFill>
              <a:srgbClr val="242166"/>
            </a:solidFill>
            <a:miter lim="800000"/>
            <a:headEnd/>
            <a:tailEnd/>
          </a:ln>
          <a:effectLst/>
        </p:spPr>
        <p:txBody>
          <a:bodyPr wrap="none" anchor="ctr"/>
          <a:lstStyle/>
          <a:p>
            <a:pPr>
              <a:defRPr/>
            </a:pPr>
            <a:endParaRPr lang="nb-NO">
              <a:cs typeface="+mn-cs"/>
            </a:endParaRPr>
          </a:p>
        </p:txBody>
      </p:sp>
      <p:sp>
        <p:nvSpPr>
          <p:cNvPr id="1033" name="Rectangle 9"/>
          <p:cNvSpPr>
            <a:spLocks noChangeArrowheads="1"/>
          </p:cNvSpPr>
          <p:nvPr/>
        </p:nvSpPr>
        <p:spPr bwMode="auto">
          <a:xfrm>
            <a:off x="0" y="0"/>
            <a:ext cx="709613" cy="436563"/>
          </a:xfrm>
          <a:prstGeom prst="rect">
            <a:avLst/>
          </a:prstGeom>
          <a:solidFill>
            <a:srgbClr val="242166"/>
          </a:solidFill>
          <a:ln w="9525">
            <a:noFill/>
            <a:miter lim="800000"/>
            <a:headEnd/>
            <a:tailEnd/>
          </a:ln>
          <a:effectLst/>
        </p:spPr>
        <p:txBody>
          <a:bodyPr wrap="none" anchor="ctr"/>
          <a:lstStyle/>
          <a:p>
            <a:pPr algn="ctr">
              <a:defRPr/>
            </a:pPr>
            <a:endParaRPr lang="nb-NO">
              <a:latin typeface="Times New Roman" pitchFamily="18" charset="0"/>
              <a:cs typeface="+mn-cs"/>
            </a:endParaRPr>
          </a:p>
        </p:txBody>
      </p:sp>
      <p:sp>
        <p:nvSpPr>
          <p:cNvPr id="1030" name="Rectangle 3"/>
          <p:cNvSpPr>
            <a:spLocks noGrp="1" noChangeArrowheads="1"/>
          </p:cNvSpPr>
          <p:nvPr>
            <p:ph type="body" idx="1"/>
          </p:nvPr>
        </p:nvSpPr>
        <p:spPr bwMode="auto">
          <a:xfrm>
            <a:off x="1133475" y="1838325"/>
            <a:ext cx="6486525" cy="433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45" name="Rectangle 21"/>
          <p:cNvSpPr>
            <a:spLocks noChangeArrowheads="1"/>
          </p:cNvSpPr>
          <p:nvPr/>
        </p:nvSpPr>
        <p:spPr bwMode="auto">
          <a:xfrm>
            <a:off x="711200" y="444500"/>
            <a:ext cx="539750" cy="84138"/>
          </a:xfrm>
          <a:prstGeom prst="rect">
            <a:avLst/>
          </a:prstGeom>
          <a:solidFill>
            <a:srgbClr val="242166"/>
          </a:solidFill>
          <a:ln w="9525">
            <a:noFill/>
            <a:miter lim="800000"/>
            <a:headEnd/>
            <a:tailEnd/>
          </a:ln>
          <a:effectLst/>
        </p:spPr>
        <p:txBody>
          <a:bodyPr wrap="none" anchor="ctr"/>
          <a:lstStyle/>
          <a:p>
            <a:pPr algn="ctr">
              <a:defRPr/>
            </a:pPr>
            <a:endParaRPr lang="nb-NO">
              <a:latin typeface="Times New Roman" pitchFamily="18" charset="0"/>
              <a:cs typeface="+mn-cs"/>
            </a:endParaRPr>
          </a:p>
        </p:txBody>
      </p:sp>
      <p:sp>
        <p:nvSpPr>
          <p:cNvPr id="1032" name="Rectangle 2"/>
          <p:cNvSpPr>
            <a:spLocks noGrp="1" noChangeArrowheads="1"/>
          </p:cNvSpPr>
          <p:nvPr>
            <p:ph type="title"/>
          </p:nvPr>
        </p:nvSpPr>
        <p:spPr bwMode="auto">
          <a:xfrm>
            <a:off x="1158875" y="1066800"/>
            <a:ext cx="6435725"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70" name="Rectangle 46"/>
          <p:cNvSpPr>
            <a:spLocks noGrp="1" noChangeArrowheads="1"/>
          </p:cNvSpPr>
          <p:nvPr>
            <p:ph type="dt" sz="half" idx="2"/>
          </p:nvPr>
        </p:nvSpPr>
        <p:spPr bwMode="auto">
          <a:xfrm>
            <a:off x="57150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bg1"/>
                </a:solidFill>
                <a:cs typeface="+mn-cs"/>
              </a:defRPr>
            </a:lvl1pPr>
          </a:lstStyle>
          <a:p>
            <a:pPr>
              <a:defRPr/>
            </a:pPr>
            <a:endParaRPr lang="nb-NO"/>
          </a:p>
        </p:txBody>
      </p:sp>
      <p:sp>
        <p:nvSpPr>
          <p:cNvPr id="1071" name="Rectangle 47"/>
          <p:cNvSpPr>
            <a:spLocks noGrp="1" noChangeArrowheads="1"/>
          </p:cNvSpPr>
          <p:nvPr>
            <p:ph type="ftr" sz="quarter" idx="3"/>
          </p:nvPr>
        </p:nvSpPr>
        <p:spPr bwMode="auto">
          <a:xfrm>
            <a:off x="1117600" y="6400800"/>
            <a:ext cx="4064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bg1"/>
                </a:solidFill>
                <a:cs typeface="+mn-cs"/>
              </a:defRPr>
            </a:lvl1pPr>
          </a:lstStyle>
          <a:p>
            <a:pPr>
              <a:defRPr/>
            </a:pPr>
            <a:endParaRPr lang="nb-NO"/>
          </a:p>
        </p:txBody>
      </p:sp>
      <p:sp>
        <p:nvSpPr>
          <p:cNvPr id="1036" name="Line 12"/>
          <p:cNvSpPr>
            <a:spLocks noChangeShapeType="1"/>
          </p:cNvSpPr>
          <p:nvPr/>
        </p:nvSpPr>
        <p:spPr bwMode="auto">
          <a:xfrm>
            <a:off x="0" y="438150"/>
            <a:ext cx="9144000" cy="0"/>
          </a:xfrm>
          <a:prstGeom prst="line">
            <a:avLst/>
          </a:prstGeom>
          <a:noFill/>
          <a:ln w="9525">
            <a:solidFill>
              <a:schemeClr val="bg1"/>
            </a:solidFill>
            <a:round/>
            <a:headEnd/>
            <a:tailEnd/>
          </a:ln>
          <a:effectLst/>
        </p:spPr>
        <p:txBody>
          <a:bodyPr/>
          <a:lstStyle/>
          <a:p>
            <a:pPr>
              <a:defRPr/>
            </a:pPr>
            <a:endParaRPr lang="nb-NO">
              <a:cs typeface="+mn-cs"/>
            </a:endParaRPr>
          </a:p>
        </p:txBody>
      </p:sp>
      <p:sp>
        <p:nvSpPr>
          <p:cNvPr id="1072" name="Rectangle 48"/>
          <p:cNvSpPr>
            <a:spLocks noGrp="1" noChangeArrowheads="1"/>
          </p:cNvSpPr>
          <p:nvPr>
            <p:ph type="sldNum" sz="quarter" idx="4"/>
          </p:nvPr>
        </p:nvSpPr>
        <p:spPr bwMode="auto">
          <a:xfrm>
            <a:off x="0" y="6400800"/>
            <a:ext cx="712788"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800">
                <a:solidFill>
                  <a:schemeClr val="bg1"/>
                </a:solidFill>
                <a:cs typeface="+mn-cs"/>
              </a:defRPr>
            </a:lvl1pPr>
          </a:lstStyle>
          <a:p>
            <a:pPr>
              <a:defRPr/>
            </a:pPr>
            <a:fld id="{0F497893-4195-42E6-A0C6-06978ED98556}" type="slidenum">
              <a:rPr lang="nb-NO"/>
              <a:pPr>
                <a:defRPr/>
              </a:pPr>
              <a:t>‹#›</a:t>
            </a:fld>
            <a:endParaRPr lang="nb-NO"/>
          </a:p>
        </p:txBody>
      </p:sp>
      <p:sp>
        <p:nvSpPr>
          <p:cNvPr id="1065" name="Line 41"/>
          <p:cNvSpPr>
            <a:spLocks noChangeShapeType="1"/>
          </p:cNvSpPr>
          <p:nvPr/>
        </p:nvSpPr>
        <p:spPr bwMode="auto">
          <a:xfrm>
            <a:off x="-12700" y="6351588"/>
            <a:ext cx="9156700" cy="0"/>
          </a:xfrm>
          <a:prstGeom prst="line">
            <a:avLst/>
          </a:prstGeom>
          <a:noFill/>
          <a:ln w="9525">
            <a:solidFill>
              <a:schemeClr val="bg1"/>
            </a:solidFill>
            <a:round/>
            <a:headEnd/>
            <a:tailEnd/>
          </a:ln>
          <a:effectLst/>
        </p:spPr>
        <p:txBody>
          <a:bodyPr wrap="none" anchor="ctr"/>
          <a:lstStyle/>
          <a:p>
            <a:pPr>
              <a:defRPr/>
            </a:pPr>
            <a:endParaRPr lang="nb-NO">
              <a:cs typeface="+mn-cs"/>
            </a:endParaRPr>
          </a:p>
        </p:txBody>
      </p:sp>
      <p:sp>
        <p:nvSpPr>
          <p:cNvPr id="1075" name="Text Box 51"/>
          <p:cNvSpPr txBox="1">
            <a:spLocks noChangeArrowheads="1"/>
          </p:cNvSpPr>
          <p:nvPr/>
        </p:nvSpPr>
        <p:spPr bwMode="auto">
          <a:xfrm>
            <a:off x="1158875" y="55563"/>
            <a:ext cx="4125913" cy="309562"/>
          </a:xfrm>
          <a:prstGeom prst="rect">
            <a:avLst/>
          </a:prstGeom>
          <a:noFill/>
          <a:ln w="9525">
            <a:noFill/>
            <a:miter lim="800000"/>
            <a:headEnd/>
            <a:tailEnd/>
          </a:ln>
          <a:effectLst/>
        </p:spPr>
        <p:txBody>
          <a:bodyPr>
            <a:spAutoFit/>
          </a:bodyPr>
          <a:lstStyle/>
          <a:p>
            <a:pPr>
              <a:defRPr/>
            </a:pPr>
            <a:r>
              <a:rPr lang="en-US" sz="1400">
                <a:solidFill>
                  <a:srgbClr val="0B064D"/>
                </a:solidFill>
                <a:cs typeface="+mn-cs"/>
              </a:rPr>
              <a:t>Finansdepartementet</a:t>
            </a:r>
            <a:endParaRPr lang="en-GB" sz="1400">
              <a:solidFill>
                <a:srgbClr val="0B064D"/>
              </a:solidFill>
              <a:cs typeface="+mn-cs"/>
            </a:endParaRPr>
          </a:p>
        </p:txBody>
      </p:sp>
    </p:spTree>
  </p:cSld>
  <p:clrMap bg1="lt1" tx1="dk1" bg2="lt2" tx2="dk2" accent1="accent1" accent2="accent2" accent3="accent3" accent4="accent4" accent5="accent5" accent6="accent6" hlink="hlink" folHlink="folHlink"/>
  <p:sldLayoutIdLst>
    <p:sldLayoutId id="2147483825" r:id="rId1"/>
    <p:sldLayoutId id="2147483791" r:id="rId2"/>
    <p:sldLayoutId id="2147483790" r:id="rId3"/>
    <p:sldLayoutId id="2147483789" r:id="rId4"/>
    <p:sldLayoutId id="2147483788" r:id="rId5"/>
    <p:sldLayoutId id="2147483787" r:id="rId6"/>
    <p:sldLayoutId id="2147483786" r:id="rId7"/>
    <p:sldLayoutId id="2147483785" r:id="rId8"/>
    <p:sldLayoutId id="2147483784" r:id="rId9"/>
    <p:sldLayoutId id="2147483783" r:id="rId10"/>
    <p:sldLayoutId id="2147483782" r:id="rId11"/>
    <p:sldLayoutId id="2147483781" r:id="rId12"/>
    <p:sldLayoutId id="2147483826" r:id="rId13"/>
    <p:sldLayoutId id="2147483830" r:id="rId14"/>
  </p:sldLayoutIdLst>
  <p:hf hdr="0" ftr="0" dt="0"/>
  <p:txStyles>
    <p:titleStyle>
      <a:lvl1pPr algn="l" rtl="0" eaLnBrk="0" fontAlgn="base" hangingPunct="0">
        <a:spcBef>
          <a:spcPct val="0"/>
        </a:spcBef>
        <a:spcAft>
          <a:spcPct val="0"/>
        </a:spcAft>
        <a:defRPr sz="2400">
          <a:solidFill>
            <a:srgbClr val="242166"/>
          </a:solidFill>
          <a:latin typeface="+mj-lt"/>
          <a:ea typeface="+mj-ea"/>
          <a:cs typeface="+mj-cs"/>
        </a:defRPr>
      </a:lvl1pPr>
      <a:lvl2pPr algn="l" rtl="0" eaLnBrk="0" fontAlgn="base" hangingPunct="0">
        <a:spcBef>
          <a:spcPct val="0"/>
        </a:spcBef>
        <a:spcAft>
          <a:spcPct val="0"/>
        </a:spcAft>
        <a:defRPr sz="2400">
          <a:solidFill>
            <a:srgbClr val="242166"/>
          </a:solidFill>
          <a:latin typeface="Verdana" pitchFamily="34" charset="0"/>
        </a:defRPr>
      </a:lvl2pPr>
      <a:lvl3pPr algn="l" rtl="0" eaLnBrk="0" fontAlgn="base" hangingPunct="0">
        <a:spcBef>
          <a:spcPct val="0"/>
        </a:spcBef>
        <a:spcAft>
          <a:spcPct val="0"/>
        </a:spcAft>
        <a:defRPr sz="2400">
          <a:solidFill>
            <a:srgbClr val="242166"/>
          </a:solidFill>
          <a:latin typeface="Verdana" pitchFamily="34" charset="0"/>
        </a:defRPr>
      </a:lvl3pPr>
      <a:lvl4pPr algn="l" rtl="0" eaLnBrk="0" fontAlgn="base" hangingPunct="0">
        <a:spcBef>
          <a:spcPct val="0"/>
        </a:spcBef>
        <a:spcAft>
          <a:spcPct val="0"/>
        </a:spcAft>
        <a:defRPr sz="2400">
          <a:solidFill>
            <a:srgbClr val="242166"/>
          </a:solidFill>
          <a:latin typeface="Verdana" pitchFamily="34" charset="0"/>
        </a:defRPr>
      </a:lvl4pPr>
      <a:lvl5pPr algn="l" rtl="0" eaLnBrk="0" fontAlgn="base" hangingPunct="0">
        <a:spcBef>
          <a:spcPct val="0"/>
        </a:spcBef>
        <a:spcAft>
          <a:spcPct val="0"/>
        </a:spcAft>
        <a:defRPr sz="2400">
          <a:solidFill>
            <a:srgbClr val="242166"/>
          </a:solidFill>
          <a:latin typeface="Verdana" pitchFamily="34" charset="0"/>
        </a:defRPr>
      </a:lvl5pPr>
      <a:lvl6pPr marL="457200" algn="l" rtl="0" fontAlgn="base">
        <a:spcBef>
          <a:spcPct val="0"/>
        </a:spcBef>
        <a:spcAft>
          <a:spcPct val="0"/>
        </a:spcAft>
        <a:defRPr sz="2400">
          <a:solidFill>
            <a:srgbClr val="242166"/>
          </a:solidFill>
          <a:latin typeface="Verdana" pitchFamily="34" charset="0"/>
        </a:defRPr>
      </a:lvl6pPr>
      <a:lvl7pPr marL="914400" algn="l" rtl="0" fontAlgn="base">
        <a:spcBef>
          <a:spcPct val="0"/>
        </a:spcBef>
        <a:spcAft>
          <a:spcPct val="0"/>
        </a:spcAft>
        <a:defRPr sz="2400">
          <a:solidFill>
            <a:srgbClr val="242166"/>
          </a:solidFill>
          <a:latin typeface="Verdana" pitchFamily="34" charset="0"/>
        </a:defRPr>
      </a:lvl7pPr>
      <a:lvl8pPr marL="1371600" algn="l" rtl="0" fontAlgn="base">
        <a:spcBef>
          <a:spcPct val="0"/>
        </a:spcBef>
        <a:spcAft>
          <a:spcPct val="0"/>
        </a:spcAft>
        <a:defRPr sz="2400">
          <a:solidFill>
            <a:srgbClr val="242166"/>
          </a:solidFill>
          <a:latin typeface="Verdana" pitchFamily="34" charset="0"/>
        </a:defRPr>
      </a:lvl8pPr>
      <a:lvl9pPr marL="1828800" algn="l" rtl="0" fontAlgn="base">
        <a:spcBef>
          <a:spcPct val="0"/>
        </a:spcBef>
        <a:spcAft>
          <a:spcPct val="0"/>
        </a:spcAft>
        <a:defRPr sz="2400">
          <a:solidFill>
            <a:srgbClr val="242166"/>
          </a:solidFill>
          <a:latin typeface="Verdana" pitchFamily="34" charset="0"/>
        </a:defRPr>
      </a:lvl9pPr>
    </p:titleStyle>
    <p:bodyStyle>
      <a:lvl1pPr marL="314325" indent="-314325" algn="l" rtl="0" eaLnBrk="0" fontAlgn="base" hangingPunct="0">
        <a:spcBef>
          <a:spcPct val="20000"/>
        </a:spcBef>
        <a:spcAft>
          <a:spcPct val="0"/>
        </a:spcAft>
        <a:buSzPct val="70000"/>
        <a:buChar char="•"/>
        <a:defRPr>
          <a:solidFill>
            <a:schemeClr val="tx1"/>
          </a:solidFill>
          <a:latin typeface="+mn-lt"/>
          <a:ea typeface="+mn-ea"/>
          <a:cs typeface="+mn-cs"/>
        </a:defRPr>
      </a:lvl1pPr>
      <a:lvl2pPr marL="666750" indent="-333375" algn="l" rtl="0" eaLnBrk="0" fontAlgn="base" hangingPunct="0">
        <a:spcBef>
          <a:spcPct val="20000"/>
        </a:spcBef>
        <a:spcAft>
          <a:spcPct val="0"/>
        </a:spcAft>
        <a:buSzPct val="70000"/>
        <a:buFont typeface="Wingdings" pitchFamily="2" charset="2"/>
        <a:buChar char="§"/>
        <a:defRPr>
          <a:solidFill>
            <a:schemeClr val="tx1"/>
          </a:solidFill>
          <a:latin typeface="+mn-lt"/>
        </a:defRPr>
      </a:lvl2pPr>
      <a:lvl3pPr marL="1038225" indent="-352425" algn="l" rtl="0" eaLnBrk="0" fontAlgn="base" hangingPunct="0">
        <a:spcBef>
          <a:spcPct val="20000"/>
        </a:spcBef>
        <a:spcAft>
          <a:spcPct val="0"/>
        </a:spcAft>
        <a:buSzPct val="70000"/>
        <a:buFont typeface="Wingdings" pitchFamily="2" charset="2"/>
        <a:buChar char="§"/>
        <a:defRPr>
          <a:solidFill>
            <a:schemeClr val="tx1"/>
          </a:solidFill>
          <a:latin typeface="+mn-lt"/>
        </a:defRPr>
      </a:lvl3pPr>
      <a:lvl4pPr marL="1524000" indent="-304800" algn="l" rtl="0" eaLnBrk="0" fontAlgn="base" hangingPunct="0">
        <a:spcBef>
          <a:spcPct val="20000"/>
        </a:spcBef>
        <a:spcAft>
          <a:spcPct val="0"/>
        </a:spcAft>
        <a:buSzPct val="70000"/>
        <a:buFont typeface="Wingdings" pitchFamily="2" charset="2"/>
        <a:buChar char="§"/>
        <a:defRPr>
          <a:solidFill>
            <a:schemeClr val="tx1"/>
          </a:solidFill>
          <a:latin typeface="+mn-lt"/>
        </a:defRPr>
      </a:lvl4pPr>
      <a:lvl5pPr marL="1847850" indent="-295275" algn="l" rtl="0" eaLnBrk="0" fontAlgn="base" hangingPunct="0">
        <a:spcBef>
          <a:spcPct val="20000"/>
        </a:spcBef>
        <a:spcAft>
          <a:spcPct val="0"/>
        </a:spcAft>
        <a:buSzPct val="70000"/>
        <a:buFont typeface="Wingdings" pitchFamily="2" charset="2"/>
        <a:buChar char="§"/>
        <a:defRPr>
          <a:solidFill>
            <a:schemeClr val="tx1"/>
          </a:solidFill>
          <a:latin typeface="+mn-lt"/>
        </a:defRPr>
      </a:lvl5pPr>
      <a:lvl6pPr marL="2305050" indent="-295275" algn="l" rtl="0" fontAlgn="base">
        <a:spcBef>
          <a:spcPct val="20000"/>
        </a:spcBef>
        <a:spcAft>
          <a:spcPct val="0"/>
        </a:spcAft>
        <a:buSzPct val="70000"/>
        <a:buFont typeface="Wingdings" pitchFamily="2" charset="2"/>
        <a:buChar char="§"/>
        <a:defRPr>
          <a:solidFill>
            <a:schemeClr val="tx1"/>
          </a:solidFill>
          <a:latin typeface="+mn-lt"/>
        </a:defRPr>
      </a:lvl6pPr>
      <a:lvl7pPr marL="2762250" indent="-295275" algn="l" rtl="0" fontAlgn="base">
        <a:spcBef>
          <a:spcPct val="20000"/>
        </a:spcBef>
        <a:spcAft>
          <a:spcPct val="0"/>
        </a:spcAft>
        <a:buSzPct val="70000"/>
        <a:buFont typeface="Wingdings" pitchFamily="2" charset="2"/>
        <a:buChar char="§"/>
        <a:defRPr>
          <a:solidFill>
            <a:schemeClr val="tx1"/>
          </a:solidFill>
          <a:latin typeface="+mn-lt"/>
        </a:defRPr>
      </a:lvl7pPr>
      <a:lvl8pPr marL="3219450" indent="-295275" algn="l" rtl="0" fontAlgn="base">
        <a:spcBef>
          <a:spcPct val="20000"/>
        </a:spcBef>
        <a:spcAft>
          <a:spcPct val="0"/>
        </a:spcAft>
        <a:buSzPct val="70000"/>
        <a:buFont typeface="Wingdings" pitchFamily="2" charset="2"/>
        <a:buChar char="§"/>
        <a:defRPr>
          <a:solidFill>
            <a:schemeClr val="tx1"/>
          </a:solidFill>
          <a:latin typeface="+mn-lt"/>
        </a:defRPr>
      </a:lvl8pPr>
      <a:lvl9pPr marL="3676650" indent="-295275" algn="l" rtl="0" fontAlgn="base">
        <a:spcBef>
          <a:spcPct val="20000"/>
        </a:spcBef>
        <a:spcAft>
          <a:spcPct val="0"/>
        </a:spcAft>
        <a:buSzPct val="70000"/>
        <a:buFont typeface="Wingdings" pitchFamily="2" charset="2"/>
        <a:buChar char="§"/>
        <a:defRPr>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0.emf"/><Relationship Id="rId4" Type="http://schemas.openxmlformats.org/officeDocument/2006/relationships/oleObject" Target="../embeddings/oleObject5.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2.xml"/><Relationship Id="rId1" Type="http://schemas.openxmlformats.org/officeDocument/2006/relationships/vmlDrawing" Target="../drawings/vmlDrawing5.vml"/><Relationship Id="rId4" Type="http://schemas.openxmlformats.org/officeDocument/2006/relationships/image" Target="../media/image11.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12.emf"/><Relationship Id="rId4" Type="http://schemas.openxmlformats.org/officeDocument/2006/relationships/oleObject" Target="../embeddings/oleObject7.bin"/></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image" Target="../media/image13.png"/><Relationship Id="rId5" Type="http://schemas.openxmlformats.org/officeDocument/2006/relationships/oleObject" Target="../embeddings/Microsoft_Excel_97-2003_Worksheet1.xls"/><Relationship Id="rId4" Type="http://schemas.openxmlformats.org/officeDocument/2006/relationships/oleObject" Target="../embeddings/oleObject8.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vmlDrawing" Target="../drawings/vmlDrawing8.vml"/><Relationship Id="rId6" Type="http://schemas.openxmlformats.org/officeDocument/2006/relationships/image" Target="../media/image14.png"/><Relationship Id="rId5" Type="http://schemas.openxmlformats.org/officeDocument/2006/relationships/oleObject" Target="../embeddings/Microsoft_Excel_97-2003_Worksheet2.xls"/><Relationship Id="rId4" Type="http://schemas.openxmlformats.org/officeDocument/2006/relationships/oleObject" Target="../embeddings/oleObject9.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15.png"/><Relationship Id="rId5" Type="http://schemas.openxmlformats.org/officeDocument/2006/relationships/oleObject" Target="../embeddings/Microsoft_Excel_97-2003_Worksheet3.xls"/><Relationship Id="rId4" Type="http://schemas.openxmlformats.org/officeDocument/2006/relationships/oleObject" Target="../embeddings/oleObject10.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16.emf"/><Relationship Id="rId4" Type="http://schemas.openxmlformats.org/officeDocument/2006/relationships/oleObject" Target="../embeddings/oleObject11.bin"/></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vmlDrawing" Target="../drawings/vmlDrawing11.vml"/><Relationship Id="rId5" Type="http://schemas.openxmlformats.org/officeDocument/2006/relationships/image" Target="../media/image17.emf"/><Relationship Id="rId4" Type="http://schemas.openxmlformats.org/officeDocument/2006/relationships/oleObject" Target="../embeddings/oleObject12.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vmlDrawing" Target="../drawings/vmlDrawing12.vml"/><Relationship Id="rId5" Type="http://schemas.openxmlformats.org/officeDocument/2006/relationships/image" Target="../media/image18.emf"/><Relationship Id="rId4" Type="http://schemas.openxmlformats.org/officeDocument/2006/relationships/oleObject" Target="../embeddings/oleObject13.bin"/></Relationships>
</file>

<file path=ppt/slides/_rels/slide2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2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19.emf"/><Relationship Id="rId5" Type="http://schemas.openxmlformats.org/officeDocument/2006/relationships/oleObject" Target="../embeddings/Microsoft_Excel_97-2003_Worksheet4.xls"/><Relationship Id="rId4" Type="http://schemas.openxmlformats.org/officeDocument/2006/relationships/oleObject" Target="../embeddings/oleObject14.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20.png"/><Relationship Id="rId5" Type="http://schemas.openxmlformats.org/officeDocument/2006/relationships/oleObject" Target="../embeddings/Microsoft_Excel_97-2003_Worksheet5.xls"/><Relationship Id="rId4" Type="http://schemas.openxmlformats.org/officeDocument/2006/relationships/oleObject" Target="../embeddings/oleObject15.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2.xml"/><Relationship Id="rId1" Type="http://schemas.openxmlformats.org/officeDocument/2006/relationships/vmlDrawing" Target="../drawings/vmlDrawing15.vml"/><Relationship Id="rId6" Type="http://schemas.openxmlformats.org/officeDocument/2006/relationships/image" Target="../media/image21.png"/><Relationship Id="rId5" Type="http://schemas.openxmlformats.org/officeDocument/2006/relationships/oleObject" Target="../embeddings/Microsoft_Excel_97-2003_Worksheet6.xls"/><Relationship Id="rId4" Type="http://schemas.openxmlformats.org/officeDocument/2006/relationships/oleObject" Target="../embeddings/oleObject16.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image" Target="../media/image22.emf"/><Relationship Id="rId4" Type="http://schemas.openxmlformats.org/officeDocument/2006/relationships/oleObject" Target="../embeddings/oleObject17.bin"/></Relationships>
</file>

<file path=ppt/slides/_rels/slide3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6.emf"/><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vmlDrawing" Target="../drawings/vmlDrawing2.vml"/><Relationship Id="rId5" Type="http://schemas.openxmlformats.org/officeDocument/2006/relationships/image" Target="../media/image7.wmf"/><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9.emf"/><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Undertittel 1"/>
          <p:cNvSpPr>
            <a:spLocks noGrp="1"/>
          </p:cNvSpPr>
          <p:nvPr>
            <p:ph type="subTitle" sz="quarter" idx="1"/>
          </p:nvPr>
        </p:nvSpPr>
        <p:spPr/>
        <p:txBody>
          <a:bodyPr/>
          <a:lstStyle/>
          <a:p>
            <a:pPr eaLnBrk="1" hangingPunct="1"/>
            <a:r>
              <a:rPr lang="nb-NO" dirty="0" smtClean="0"/>
              <a:t>Knut Moum</a:t>
            </a:r>
          </a:p>
          <a:p>
            <a:pPr eaLnBrk="1" hangingPunct="1"/>
            <a:r>
              <a:rPr lang="nb-NO" dirty="0" smtClean="0"/>
              <a:t>Finansdepartementet</a:t>
            </a:r>
          </a:p>
        </p:txBody>
      </p:sp>
      <p:sp>
        <p:nvSpPr>
          <p:cNvPr id="57346" name="Tittel 2"/>
          <p:cNvSpPr>
            <a:spLocks noGrp="1"/>
          </p:cNvSpPr>
          <p:nvPr>
            <p:ph type="ctrTitle" sz="quarter"/>
          </p:nvPr>
        </p:nvSpPr>
        <p:spPr>
          <a:xfrm>
            <a:off x="1390650" y="3159125"/>
            <a:ext cx="6248400" cy="1317625"/>
          </a:xfrm>
        </p:spPr>
        <p:txBody>
          <a:bodyPr/>
          <a:lstStyle/>
          <a:p>
            <a:pPr eaLnBrk="1" hangingPunct="1"/>
            <a:r>
              <a:rPr lang="nb-NO" dirty="0" smtClean="0"/>
              <a:t>Noen utfordringer for den økonomiske politikken</a:t>
            </a:r>
          </a:p>
        </p:txBody>
      </p:sp>
      <p:sp>
        <p:nvSpPr>
          <p:cNvPr id="57347" name="Plassholder for lysbildenummer 3"/>
          <p:cNvSpPr>
            <a:spLocks noGrp="1"/>
          </p:cNvSpPr>
          <p:nvPr>
            <p:ph type="sldNum" sz="quarter" idx="12"/>
          </p:nvPr>
        </p:nvSpPr>
        <p:spPr>
          <a:noFill/>
        </p:spPr>
        <p:txBody>
          <a:bodyPr/>
          <a:lstStyle/>
          <a:p>
            <a:fld id="{CDA0295D-4934-4D6C-BCB2-94A556B3BEC8}" type="slidenum">
              <a:rPr lang="nb-NO" smtClean="0">
                <a:cs typeface="Arial" charset="0"/>
              </a:rPr>
              <a:pPr/>
              <a:t>1</a:t>
            </a:fld>
            <a:endParaRPr lang="nb-NO" smtClean="0">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Plassholder for lysbildenummer 5"/>
          <p:cNvSpPr>
            <a:spLocks noGrp="1"/>
          </p:cNvSpPr>
          <p:nvPr>
            <p:ph type="sldNum" sz="quarter" idx="12"/>
          </p:nvPr>
        </p:nvSpPr>
        <p:spPr>
          <a:noFill/>
        </p:spPr>
        <p:txBody>
          <a:bodyPr/>
          <a:lstStyle/>
          <a:p>
            <a:fld id="{B721C109-4309-4DDA-A215-536C78D1273D}" type="slidenum">
              <a:rPr lang="nn-NO" smtClean="0"/>
              <a:pPr/>
              <a:t>10</a:t>
            </a:fld>
            <a:endParaRPr lang="nn-NO" smtClean="0"/>
          </a:p>
        </p:txBody>
      </p:sp>
      <p:sp>
        <p:nvSpPr>
          <p:cNvPr id="3075" name="Rectangle 2"/>
          <p:cNvSpPr>
            <a:spLocks noGrp="1" noChangeArrowheads="1"/>
          </p:cNvSpPr>
          <p:nvPr>
            <p:ph type="title"/>
          </p:nvPr>
        </p:nvSpPr>
        <p:spPr>
          <a:xfrm>
            <a:off x="1698625" y="1778000"/>
            <a:ext cx="6781800" cy="762000"/>
          </a:xfrm>
        </p:spPr>
        <p:txBody>
          <a:bodyPr/>
          <a:lstStyle/>
          <a:p>
            <a:pPr eaLnBrk="1" hangingPunct="1"/>
            <a:r>
              <a:rPr lang="nb-NO" sz="1800" smtClean="0">
                <a:solidFill>
                  <a:schemeClr val="tx1"/>
                </a:solidFill>
              </a:rPr>
              <a:t>Antall personer i yrkesaktiv alder per person over 66 år</a:t>
            </a:r>
            <a:endParaRPr lang="nb-NO" sz="1800" smtClean="0"/>
          </a:p>
        </p:txBody>
      </p:sp>
      <p:sp>
        <p:nvSpPr>
          <p:cNvPr id="3076" name="Text Box 3"/>
          <p:cNvSpPr txBox="1">
            <a:spLocks noChangeArrowheads="1"/>
          </p:cNvSpPr>
          <p:nvPr/>
        </p:nvSpPr>
        <p:spPr bwMode="auto">
          <a:xfrm>
            <a:off x="1455738" y="1046163"/>
            <a:ext cx="6400800" cy="400110"/>
          </a:xfrm>
          <a:prstGeom prst="rect">
            <a:avLst/>
          </a:prstGeom>
          <a:noFill/>
          <a:ln w="9525">
            <a:noFill/>
            <a:miter lim="800000"/>
            <a:headEnd/>
            <a:tailEnd/>
          </a:ln>
        </p:spPr>
        <p:txBody>
          <a:bodyPr>
            <a:spAutoFit/>
          </a:bodyPr>
          <a:lstStyle/>
          <a:p>
            <a:pPr algn="ctr" eaLnBrk="0" hangingPunct="0">
              <a:spcBef>
                <a:spcPct val="50000"/>
              </a:spcBef>
            </a:pPr>
            <a:r>
              <a:rPr lang="nb-NO" b="1" smtClean="0">
                <a:solidFill>
                  <a:schemeClr val="tx2"/>
                </a:solidFill>
              </a:rPr>
              <a:t>Færre å fordele byrdene på</a:t>
            </a:r>
            <a:endParaRPr lang="nb-NO" b="1">
              <a:latin typeface="DepCentury Old Style" pitchFamily="18" charset="0"/>
            </a:endParaRPr>
          </a:p>
        </p:txBody>
      </p:sp>
      <p:sp>
        <p:nvSpPr>
          <p:cNvPr id="3077" name="Text Box 5"/>
          <p:cNvSpPr txBox="1">
            <a:spLocks noChangeArrowheads="1"/>
          </p:cNvSpPr>
          <p:nvPr/>
        </p:nvSpPr>
        <p:spPr bwMode="auto">
          <a:xfrm>
            <a:off x="1909763" y="5467350"/>
            <a:ext cx="1462087" cy="461963"/>
          </a:xfrm>
          <a:prstGeom prst="rect">
            <a:avLst/>
          </a:prstGeom>
          <a:noFill/>
          <a:ln w="9525">
            <a:noFill/>
            <a:miter lim="800000"/>
            <a:headEnd/>
            <a:tailEnd/>
          </a:ln>
        </p:spPr>
        <p:txBody>
          <a:bodyPr wrap="none">
            <a:spAutoFit/>
          </a:bodyPr>
          <a:lstStyle/>
          <a:p>
            <a:pPr eaLnBrk="0" hangingPunct="0"/>
            <a:r>
              <a:rPr lang="nb-NO" sz="2400" b="0">
                <a:latin typeface="DepCentury Old Style" pitchFamily="18" charset="0"/>
              </a:rPr>
              <a:t>1970: </a:t>
            </a:r>
            <a:r>
              <a:rPr lang="nb-NO" sz="2400">
                <a:latin typeface="DepCentury Old Style" pitchFamily="18" charset="0"/>
              </a:rPr>
              <a:t>5,1</a:t>
            </a:r>
          </a:p>
        </p:txBody>
      </p:sp>
      <p:sp>
        <p:nvSpPr>
          <p:cNvPr id="3078" name="Text Box 6"/>
          <p:cNvSpPr txBox="1">
            <a:spLocks noChangeArrowheads="1"/>
          </p:cNvSpPr>
          <p:nvPr/>
        </p:nvSpPr>
        <p:spPr bwMode="auto">
          <a:xfrm>
            <a:off x="4549775" y="5445125"/>
            <a:ext cx="1412875" cy="461963"/>
          </a:xfrm>
          <a:prstGeom prst="rect">
            <a:avLst/>
          </a:prstGeom>
          <a:noFill/>
          <a:ln w="9525">
            <a:noFill/>
            <a:miter lim="800000"/>
            <a:headEnd/>
            <a:tailEnd/>
          </a:ln>
        </p:spPr>
        <p:txBody>
          <a:bodyPr wrap="none">
            <a:spAutoFit/>
          </a:bodyPr>
          <a:lstStyle/>
          <a:p>
            <a:pPr eaLnBrk="0" hangingPunct="0"/>
            <a:r>
              <a:rPr lang="nb-NO" sz="2400" b="0">
                <a:latin typeface="DepCentury Old Style" pitchFamily="18" charset="0"/>
              </a:rPr>
              <a:t>2010: 4</a:t>
            </a:r>
            <a:r>
              <a:rPr lang="nb-NO" sz="2400">
                <a:latin typeface="DepCentury Old Style" pitchFamily="18" charset="0"/>
              </a:rPr>
              <a:t>,8</a:t>
            </a:r>
          </a:p>
        </p:txBody>
      </p:sp>
      <p:sp>
        <p:nvSpPr>
          <p:cNvPr id="3079" name="Text Box 7"/>
          <p:cNvSpPr txBox="1">
            <a:spLocks noChangeArrowheads="1"/>
          </p:cNvSpPr>
          <p:nvPr/>
        </p:nvSpPr>
        <p:spPr bwMode="auto">
          <a:xfrm>
            <a:off x="6946900" y="5445125"/>
            <a:ext cx="1462088" cy="461963"/>
          </a:xfrm>
          <a:prstGeom prst="rect">
            <a:avLst/>
          </a:prstGeom>
          <a:noFill/>
          <a:ln w="9525">
            <a:noFill/>
            <a:miter lim="800000"/>
            <a:headEnd/>
            <a:tailEnd/>
          </a:ln>
        </p:spPr>
        <p:txBody>
          <a:bodyPr wrap="none">
            <a:spAutoFit/>
          </a:bodyPr>
          <a:lstStyle/>
          <a:p>
            <a:pPr eaLnBrk="0" hangingPunct="0"/>
            <a:r>
              <a:rPr lang="nb-NO" sz="2400" b="0">
                <a:latin typeface="DepCentury Old Style" pitchFamily="18" charset="0"/>
              </a:rPr>
              <a:t>2060: </a:t>
            </a:r>
            <a:r>
              <a:rPr lang="nb-NO" sz="2400">
                <a:latin typeface="DepCentury Old Style" pitchFamily="18" charset="0"/>
              </a:rPr>
              <a:t>2,5</a:t>
            </a:r>
          </a:p>
        </p:txBody>
      </p:sp>
      <p:sp>
        <p:nvSpPr>
          <p:cNvPr id="3080" name="AutoShape 9"/>
          <p:cNvSpPr>
            <a:spLocks noChangeAspect="1" noChangeArrowheads="1" noTextEdit="1"/>
          </p:cNvSpPr>
          <p:nvPr/>
        </p:nvSpPr>
        <p:spPr bwMode="auto">
          <a:xfrm>
            <a:off x="1857375" y="2917825"/>
            <a:ext cx="5037138" cy="2170113"/>
          </a:xfrm>
          <a:prstGeom prst="rect">
            <a:avLst/>
          </a:prstGeom>
          <a:noFill/>
          <a:ln w="9525">
            <a:noFill/>
            <a:miter lim="800000"/>
            <a:headEnd/>
            <a:tailEnd/>
          </a:ln>
        </p:spPr>
        <p:txBody>
          <a:bodyPr/>
          <a:lstStyle/>
          <a:p>
            <a:endParaRPr lang="nb-NO"/>
          </a:p>
        </p:txBody>
      </p:sp>
      <p:sp>
        <p:nvSpPr>
          <p:cNvPr id="3081" name="Freeform 11"/>
          <p:cNvSpPr>
            <a:spLocks/>
          </p:cNvSpPr>
          <p:nvPr/>
        </p:nvSpPr>
        <p:spPr bwMode="auto">
          <a:xfrm>
            <a:off x="1855788" y="3087688"/>
            <a:ext cx="112712" cy="492125"/>
          </a:xfrm>
          <a:custGeom>
            <a:avLst/>
            <a:gdLst>
              <a:gd name="T0" fmla="*/ 112712 w 142"/>
              <a:gd name="T1" fmla="*/ 17462 h 310"/>
              <a:gd name="T2" fmla="*/ 99218 w 142"/>
              <a:gd name="T3" fmla="*/ 65087 h 310"/>
              <a:gd name="T4" fmla="*/ 83343 w 142"/>
              <a:gd name="T5" fmla="*/ 128587 h 310"/>
              <a:gd name="T6" fmla="*/ 55562 w 142"/>
              <a:gd name="T7" fmla="*/ 271462 h 310"/>
              <a:gd name="T8" fmla="*/ 13494 w 142"/>
              <a:gd name="T9" fmla="*/ 492125 h 310"/>
              <a:gd name="T10" fmla="*/ 6350 w 142"/>
              <a:gd name="T11" fmla="*/ 458788 h 310"/>
              <a:gd name="T12" fmla="*/ 3175 w 142"/>
              <a:gd name="T13" fmla="*/ 412750 h 310"/>
              <a:gd name="T14" fmla="*/ 0 w 142"/>
              <a:gd name="T15" fmla="*/ 301625 h 310"/>
              <a:gd name="T16" fmla="*/ 3175 w 142"/>
              <a:gd name="T17" fmla="*/ 266700 h 310"/>
              <a:gd name="T18" fmla="*/ 13494 w 142"/>
              <a:gd name="T19" fmla="*/ 203200 h 310"/>
              <a:gd name="T20" fmla="*/ 38100 w 142"/>
              <a:gd name="T21" fmla="*/ 82550 h 310"/>
              <a:gd name="T22" fmla="*/ 46831 w 142"/>
              <a:gd name="T23" fmla="*/ 30163 h 310"/>
              <a:gd name="T24" fmla="*/ 55562 w 142"/>
              <a:gd name="T25" fmla="*/ 0 h 310"/>
              <a:gd name="T26" fmla="*/ 112712 w 142"/>
              <a:gd name="T27" fmla="*/ 17462 h 3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2"/>
              <a:gd name="T43" fmla="*/ 0 h 310"/>
              <a:gd name="T44" fmla="*/ 142 w 142"/>
              <a:gd name="T45" fmla="*/ 310 h 3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2" h="310">
                <a:moveTo>
                  <a:pt x="142" y="11"/>
                </a:moveTo>
                <a:lnTo>
                  <a:pt x="125" y="41"/>
                </a:lnTo>
                <a:lnTo>
                  <a:pt x="105" y="81"/>
                </a:lnTo>
                <a:lnTo>
                  <a:pt x="70" y="171"/>
                </a:lnTo>
                <a:lnTo>
                  <a:pt x="17" y="310"/>
                </a:lnTo>
                <a:lnTo>
                  <a:pt x="8" y="289"/>
                </a:lnTo>
                <a:lnTo>
                  <a:pt x="4" y="260"/>
                </a:lnTo>
                <a:lnTo>
                  <a:pt x="0" y="190"/>
                </a:lnTo>
                <a:lnTo>
                  <a:pt x="4" y="168"/>
                </a:lnTo>
                <a:lnTo>
                  <a:pt x="17" y="128"/>
                </a:lnTo>
                <a:lnTo>
                  <a:pt x="48" y="52"/>
                </a:lnTo>
                <a:lnTo>
                  <a:pt x="59" y="19"/>
                </a:lnTo>
                <a:lnTo>
                  <a:pt x="70" y="0"/>
                </a:lnTo>
                <a:lnTo>
                  <a:pt x="142" y="11"/>
                </a:lnTo>
                <a:close/>
              </a:path>
            </a:pathLst>
          </a:custGeom>
          <a:solidFill>
            <a:srgbClr val="FF0000"/>
          </a:solidFill>
          <a:ln w="9525">
            <a:noFill/>
            <a:round/>
            <a:headEnd/>
            <a:tailEnd/>
          </a:ln>
        </p:spPr>
        <p:txBody>
          <a:bodyPr/>
          <a:lstStyle/>
          <a:p>
            <a:endParaRPr lang="nb-NO"/>
          </a:p>
        </p:txBody>
      </p:sp>
      <p:sp>
        <p:nvSpPr>
          <p:cNvPr id="3082" name="Freeform 12"/>
          <p:cNvSpPr>
            <a:spLocks/>
          </p:cNvSpPr>
          <p:nvPr/>
        </p:nvSpPr>
        <p:spPr bwMode="auto">
          <a:xfrm>
            <a:off x="1979613" y="3059113"/>
            <a:ext cx="168275" cy="315912"/>
          </a:xfrm>
          <a:custGeom>
            <a:avLst/>
            <a:gdLst>
              <a:gd name="T0" fmla="*/ 168275 w 211"/>
              <a:gd name="T1" fmla="*/ 306387 h 199"/>
              <a:gd name="T2" fmla="*/ 133184 w 211"/>
              <a:gd name="T3" fmla="*/ 312737 h 199"/>
              <a:gd name="T4" fmla="*/ 105272 w 211"/>
              <a:gd name="T5" fmla="*/ 315912 h 199"/>
              <a:gd name="T6" fmla="*/ 74966 w 211"/>
              <a:gd name="T7" fmla="*/ 315912 h 199"/>
              <a:gd name="T8" fmla="*/ 38281 w 211"/>
              <a:gd name="T9" fmla="*/ 315912 h 199"/>
              <a:gd name="T10" fmla="*/ 3190 w 211"/>
              <a:gd name="T11" fmla="*/ 306387 h 199"/>
              <a:gd name="T12" fmla="*/ 0 w 211"/>
              <a:gd name="T13" fmla="*/ 254000 h 199"/>
              <a:gd name="T14" fmla="*/ 3190 w 211"/>
              <a:gd name="T15" fmla="*/ 163512 h 199"/>
              <a:gd name="T16" fmla="*/ 3190 w 211"/>
              <a:gd name="T17" fmla="*/ 0 h 199"/>
              <a:gd name="T18" fmla="*/ 155515 w 211"/>
              <a:gd name="T19" fmla="*/ 3175 h 199"/>
              <a:gd name="T20" fmla="*/ 162692 w 211"/>
              <a:gd name="T21" fmla="*/ 157162 h 199"/>
              <a:gd name="T22" fmla="*/ 168275 w 211"/>
              <a:gd name="T23" fmla="*/ 306387 h 1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1"/>
              <a:gd name="T37" fmla="*/ 0 h 199"/>
              <a:gd name="T38" fmla="*/ 211 w 211"/>
              <a:gd name="T39" fmla="*/ 199 h 19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1" h="199">
                <a:moveTo>
                  <a:pt x="211" y="193"/>
                </a:moveTo>
                <a:lnTo>
                  <a:pt x="167" y="197"/>
                </a:lnTo>
                <a:lnTo>
                  <a:pt x="132" y="199"/>
                </a:lnTo>
                <a:lnTo>
                  <a:pt x="94" y="199"/>
                </a:lnTo>
                <a:lnTo>
                  <a:pt x="48" y="199"/>
                </a:lnTo>
                <a:lnTo>
                  <a:pt x="4" y="193"/>
                </a:lnTo>
                <a:lnTo>
                  <a:pt x="0" y="160"/>
                </a:lnTo>
                <a:lnTo>
                  <a:pt x="4" y="103"/>
                </a:lnTo>
                <a:lnTo>
                  <a:pt x="4" y="0"/>
                </a:lnTo>
                <a:lnTo>
                  <a:pt x="195" y="2"/>
                </a:lnTo>
                <a:lnTo>
                  <a:pt x="204" y="99"/>
                </a:lnTo>
                <a:lnTo>
                  <a:pt x="211" y="193"/>
                </a:lnTo>
                <a:close/>
              </a:path>
            </a:pathLst>
          </a:custGeom>
          <a:solidFill>
            <a:srgbClr val="FF0000"/>
          </a:solidFill>
          <a:ln w="9525">
            <a:noFill/>
            <a:round/>
            <a:headEnd/>
            <a:tailEnd/>
          </a:ln>
        </p:spPr>
        <p:txBody>
          <a:bodyPr/>
          <a:lstStyle/>
          <a:p>
            <a:endParaRPr lang="nb-NO"/>
          </a:p>
        </p:txBody>
      </p:sp>
      <p:sp>
        <p:nvSpPr>
          <p:cNvPr id="3083" name="Freeform 13"/>
          <p:cNvSpPr>
            <a:spLocks/>
          </p:cNvSpPr>
          <p:nvPr/>
        </p:nvSpPr>
        <p:spPr bwMode="auto">
          <a:xfrm>
            <a:off x="2020888" y="2917825"/>
            <a:ext cx="71437" cy="123825"/>
          </a:xfrm>
          <a:custGeom>
            <a:avLst/>
            <a:gdLst>
              <a:gd name="T0" fmla="*/ 71437 w 90"/>
              <a:gd name="T1" fmla="*/ 58738 h 78"/>
              <a:gd name="T2" fmla="*/ 66675 w 90"/>
              <a:gd name="T3" fmla="*/ 79375 h 78"/>
              <a:gd name="T4" fmla="*/ 57943 w 90"/>
              <a:gd name="T5" fmla="*/ 101600 h 78"/>
              <a:gd name="T6" fmla="*/ 52387 w 90"/>
              <a:gd name="T7" fmla="*/ 111125 h 78"/>
              <a:gd name="T8" fmla="*/ 46037 w 90"/>
              <a:gd name="T9" fmla="*/ 117475 h 78"/>
              <a:gd name="T10" fmla="*/ 36512 w 90"/>
              <a:gd name="T11" fmla="*/ 123825 h 78"/>
              <a:gd name="T12" fmla="*/ 27781 w 90"/>
              <a:gd name="T13" fmla="*/ 123825 h 78"/>
              <a:gd name="T14" fmla="*/ 17462 w 90"/>
              <a:gd name="T15" fmla="*/ 120650 h 78"/>
              <a:gd name="T16" fmla="*/ 11112 w 90"/>
              <a:gd name="T17" fmla="*/ 114300 h 78"/>
              <a:gd name="T18" fmla="*/ 5556 w 90"/>
              <a:gd name="T19" fmla="*/ 104775 h 78"/>
              <a:gd name="T20" fmla="*/ 2381 w 90"/>
              <a:gd name="T21" fmla="*/ 93662 h 78"/>
              <a:gd name="T22" fmla="*/ 0 w 90"/>
              <a:gd name="T23" fmla="*/ 65087 h 78"/>
              <a:gd name="T24" fmla="*/ 0 w 90"/>
              <a:gd name="T25" fmla="*/ 52388 h 78"/>
              <a:gd name="T26" fmla="*/ 2381 w 90"/>
              <a:gd name="T27" fmla="*/ 3175 h 78"/>
              <a:gd name="T28" fmla="*/ 5556 w 90"/>
              <a:gd name="T29" fmla="*/ 0 h 78"/>
              <a:gd name="T30" fmla="*/ 8731 w 90"/>
              <a:gd name="T31" fmla="*/ 0 h 78"/>
              <a:gd name="T32" fmla="*/ 17462 w 90"/>
              <a:gd name="T33" fmla="*/ 0 h 78"/>
              <a:gd name="T34" fmla="*/ 30162 w 90"/>
              <a:gd name="T35" fmla="*/ 0 h 78"/>
              <a:gd name="T36" fmla="*/ 42068 w 90"/>
              <a:gd name="T37" fmla="*/ 6350 h 78"/>
              <a:gd name="T38" fmla="*/ 52387 w 90"/>
              <a:gd name="T39" fmla="*/ 12700 h 78"/>
              <a:gd name="T40" fmla="*/ 61118 w 90"/>
              <a:gd name="T41" fmla="*/ 23812 h 78"/>
              <a:gd name="T42" fmla="*/ 66675 w 90"/>
              <a:gd name="T43" fmla="*/ 41275 h 78"/>
              <a:gd name="T44" fmla="*/ 71437 w 90"/>
              <a:gd name="T45" fmla="*/ 58738 h 7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0"/>
              <a:gd name="T70" fmla="*/ 0 h 78"/>
              <a:gd name="T71" fmla="*/ 90 w 90"/>
              <a:gd name="T72" fmla="*/ 78 h 7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0" h="78">
                <a:moveTo>
                  <a:pt x="90" y="37"/>
                </a:moveTo>
                <a:lnTo>
                  <a:pt x="84" y="50"/>
                </a:lnTo>
                <a:lnTo>
                  <a:pt x="73" y="64"/>
                </a:lnTo>
                <a:lnTo>
                  <a:pt x="66" y="70"/>
                </a:lnTo>
                <a:lnTo>
                  <a:pt x="58" y="74"/>
                </a:lnTo>
                <a:lnTo>
                  <a:pt x="46" y="78"/>
                </a:lnTo>
                <a:lnTo>
                  <a:pt x="35" y="78"/>
                </a:lnTo>
                <a:lnTo>
                  <a:pt x="22" y="76"/>
                </a:lnTo>
                <a:lnTo>
                  <a:pt x="14" y="72"/>
                </a:lnTo>
                <a:lnTo>
                  <a:pt x="7" y="66"/>
                </a:lnTo>
                <a:lnTo>
                  <a:pt x="3" y="59"/>
                </a:lnTo>
                <a:lnTo>
                  <a:pt x="0" y="41"/>
                </a:lnTo>
                <a:lnTo>
                  <a:pt x="0" y="33"/>
                </a:lnTo>
                <a:lnTo>
                  <a:pt x="3" y="2"/>
                </a:lnTo>
                <a:lnTo>
                  <a:pt x="7" y="0"/>
                </a:lnTo>
                <a:lnTo>
                  <a:pt x="11" y="0"/>
                </a:lnTo>
                <a:lnTo>
                  <a:pt x="22" y="0"/>
                </a:lnTo>
                <a:lnTo>
                  <a:pt x="38" y="0"/>
                </a:lnTo>
                <a:lnTo>
                  <a:pt x="53" y="4"/>
                </a:lnTo>
                <a:lnTo>
                  <a:pt x="66" y="8"/>
                </a:lnTo>
                <a:lnTo>
                  <a:pt x="77" y="15"/>
                </a:lnTo>
                <a:lnTo>
                  <a:pt x="84" y="26"/>
                </a:lnTo>
                <a:lnTo>
                  <a:pt x="90" y="37"/>
                </a:lnTo>
                <a:close/>
              </a:path>
            </a:pathLst>
          </a:custGeom>
          <a:solidFill>
            <a:srgbClr val="FF0000"/>
          </a:solidFill>
          <a:ln w="9525">
            <a:noFill/>
            <a:round/>
            <a:headEnd/>
            <a:tailEnd/>
          </a:ln>
        </p:spPr>
        <p:txBody>
          <a:bodyPr/>
          <a:lstStyle/>
          <a:p>
            <a:endParaRPr lang="nb-NO"/>
          </a:p>
        </p:txBody>
      </p:sp>
      <p:sp>
        <p:nvSpPr>
          <p:cNvPr id="3084" name="Freeform 14"/>
          <p:cNvSpPr>
            <a:spLocks/>
          </p:cNvSpPr>
          <p:nvPr/>
        </p:nvSpPr>
        <p:spPr bwMode="auto">
          <a:xfrm>
            <a:off x="2151063" y="3094038"/>
            <a:ext cx="114300" cy="479425"/>
          </a:xfrm>
          <a:custGeom>
            <a:avLst/>
            <a:gdLst>
              <a:gd name="T0" fmla="*/ 55179 w 145"/>
              <a:gd name="T1" fmla="*/ 0 h 302"/>
              <a:gd name="T2" fmla="*/ 60697 w 145"/>
              <a:gd name="T3" fmla="*/ 14288 h 302"/>
              <a:gd name="T4" fmla="*/ 70945 w 145"/>
              <a:gd name="T5" fmla="*/ 39687 h 302"/>
              <a:gd name="T6" fmla="*/ 82769 w 145"/>
              <a:gd name="T7" fmla="*/ 104775 h 302"/>
              <a:gd name="T8" fmla="*/ 98534 w 145"/>
              <a:gd name="T9" fmla="*/ 196850 h 302"/>
              <a:gd name="T10" fmla="*/ 107206 w 145"/>
              <a:gd name="T11" fmla="*/ 242887 h 302"/>
              <a:gd name="T12" fmla="*/ 110359 w 145"/>
              <a:gd name="T13" fmla="*/ 292100 h 302"/>
              <a:gd name="T14" fmla="*/ 114300 w 145"/>
              <a:gd name="T15" fmla="*/ 336550 h 302"/>
              <a:gd name="T16" fmla="*/ 114300 w 145"/>
              <a:gd name="T17" fmla="*/ 385762 h 302"/>
              <a:gd name="T18" fmla="*/ 110359 w 145"/>
              <a:gd name="T19" fmla="*/ 430213 h 302"/>
              <a:gd name="T20" fmla="*/ 101688 w 145"/>
              <a:gd name="T21" fmla="*/ 479425 h 302"/>
              <a:gd name="T22" fmla="*/ 85134 w 145"/>
              <a:gd name="T23" fmla="*/ 406400 h 302"/>
              <a:gd name="T24" fmla="*/ 60697 w 145"/>
              <a:gd name="T25" fmla="*/ 274637 h 302"/>
              <a:gd name="T26" fmla="*/ 30743 w 145"/>
              <a:gd name="T27" fmla="*/ 125412 h 302"/>
              <a:gd name="T28" fmla="*/ 15766 w 145"/>
              <a:gd name="T29" fmla="*/ 63500 h 302"/>
              <a:gd name="T30" fmla="*/ 0 w 145"/>
              <a:gd name="T31" fmla="*/ 11112 h 302"/>
              <a:gd name="T32" fmla="*/ 55179 w 145"/>
              <a:gd name="T33" fmla="*/ 0 h 3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5"/>
              <a:gd name="T52" fmla="*/ 0 h 302"/>
              <a:gd name="T53" fmla="*/ 145 w 145"/>
              <a:gd name="T54" fmla="*/ 302 h 30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5" h="302">
                <a:moveTo>
                  <a:pt x="70" y="0"/>
                </a:moveTo>
                <a:lnTo>
                  <a:pt x="77" y="9"/>
                </a:lnTo>
                <a:lnTo>
                  <a:pt x="90" y="25"/>
                </a:lnTo>
                <a:lnTo>
                  <a:pt x="105" y="66"/>
                </a:lnTo>
                <a:lnTo>
                  <a:pt x="125" y="124"/>
                </a:lnTo>
                <a:lnTo>
                  <a:pt x="136" y="153"/>
                </a:lnTo>
                <a:lnTo>
                  <a:pt x="140" y="184"/>
                </a:lnTo>
                <a:lnTo>
                  <a:pt x="145" y="212"/>
                </a:lnTo>
                <a:lnTo>
                  <a:pt x="145" y="243"/>
                </a:lnTo>
                <a:lnTo>
                  <a:pt x="140" y="271"/>
                </a:lnTo>
                <a:lnTo>
                  <a:pt x="129" y="302"/>
                </a:lnTo>
                <a:lnTo>
                  <a:pt x="108" y="256"/>
                </a:lnTo>
                <a:lnTo>
                  <a:pt x="77" y="173"/>
                </a:lnTo>
                <a:lnTo>
                  <a:pt x="39" y="79"/>
                </a:lnTo>
                <a:lnTo>
                  <a:pt x="20" y="40"/>
                </a:lnTo>
                <a:lnTo>
                  <a:pt x="0" y="7"/>
                </a:lnTo>
                <a:lnTo>
                  <a:pt x="70" y="0"/>
                </a:lnTo>
                <a:close/>
              </a:path>
            </a:pathLst>
          </a:custGeom>
          <a:solidFill>
            <a:srgbClr val="FF0000"/>
          </a:solidFill>
          <a:ln w="9525">
            <a:noFill/>
            <a:round/>
            <a:headEnd/>
            <a:tailEnd/>
          </a:ln>
        </p:spPr>
        <p:txBody>
          <a:bodyPr/>
          <a:lstStyle/>
          <a:p>
            <a:endParaRPr lang="nb-NO"/>
          </a:p>
        </p:txBody>
      </p:sp>
      <p:sp>
        <p:nvSpPr>
          <p:cNvPr id="3085" name="Freeform 15"/>
          <p:cNvSpPr>
            <a:spLocks/>
          </p:cNvSpPr>
          <p:nvPr/>
        </p:nvSpPr>
        <p:spPr bwMode="auto">
          <a:xfrm>
            <a:off x="1936750" y="3382963"/>
            <a:ext cx="331788" cy="717550"/>
          </a:xfrm>
          <a:custGeom>
            <a:avLst/>
            <a:gdLst>
              <a:gd name="T0" fmla="*/ 7127 w 419"/>
              <a:gd name="T1" fmla="*/ 717550 h 452"/>
              <a:gd name="T2" fmla="*/ 3167 w 419"/>
              <a:gd name="T3" fmla="*/ 717550 h 452"/>
              <a:gd name="T4" fmla="*/ 0 w 419"/>
              <a:gd name="T5" fmla="*/ 635000 h 452"/>
              <a:gd name="T6" fmla="*/ 0 w 419"/>
              <a:gd name="T7" fmla="*/ 533400 h 452"/>
              <a:gd name="T8" fmla="*/ 0 w 419"/>
              <a:gd name="T9" fmla="*/ 439738 h 452"/>
              <a:gd name="T10" fmla="*/ 3167 w 419"/>
              <a:gd name="T11" fmla="*/ 373062 h 452"/>
              <a:gd name="T12" fmla="*/ 13462 w 419"/>
              <a:gd name="T13" fmla="*/ 269875 h 452"/>
              <a:gd name="T14" fmla="*/ 24548 w 419"/>
              <a:gd name="T15" fmla="*/ 147638 h 452"/>
              <a:gd name="T16" fmla="*/ 38009 w 419"/>
              <a:gd name="T17" fmla="*/ 65088 h 452"/>
              <a:gd name="T18" fmla="*/ 41177 w 419"/>
              <a:gd name="T19" fmla="*/ 38100 h 452"/>
              <a:gd name="T20" fmla="*/ 43552 w 419"/>
              <a:gd name="T21" fmla="*/ 26988 h 452"/>
              <a:gd name="T22" fmla="*/ 213801 w 419"/>
              <a:gd name="T23" fmla="*/ 0 h 452"/>
              <a:gd name="T24" fmla="*/ 216969 w 419"/>
              <a:gd name="T25" fmla="*/ 41275 h 452"/>
              <a:gd name="T26" fmla="*/ 229639 w 419"/>
              <a:gd name="T27" fmla="*/ 107950 h 452"/>
              <a:gd name="T28" fmla="*/ 260521 w 419"/>
              <a:gd name="T29" fmla="*/ 287338 h 452"/>
              <a:gd name="T30" fmla="*/ 331788 w 419"/>
              <a:gd name="T31" fmla="*/ 696913 h 452"/>
              <a:gd name="T32" fmla="*/ 260521 w 419"/>
              <a:gd name="T33" fmla="*/ 519113 h 452"/>
              <a:gd name="T34" fmla="*/ 205091 w 419"/>
              <a:gd name="T35" fmla="*/ 388937 h 452"/>
              <a:gd name="T36" fmla="*/ 161539 w 419"/>
              <a:gd name="T37" fmla="*/ 277813 h 452"/>
              <a:gd name="T38" fmla="*/ 121154 w 419"/>
              <a:gd name="T39" fmla="*/ 158750 h 452"/>
              <a:gd name="T40" fmla="*/ 7127 w 419"/>
              <a:gd name="T41" fmla="*/ 717550 h 4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9"/>
              <a:gd name="T64" fmla="*/ 0 h 452"/>
              <a:gd name="T65" fmla="*/ 419 w 419"/>
              <a:gd name="T66" fmla="*/ 452 h 45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9" h="452">
                <a:moveTo>
                  <a:pt x="9" y="452"/>
                </a:moveTo>
                <a:lnTo>
                  <a:pt x="4" y="452"/>
                </a:lnTo>
                <a:lnTo>
                  <a:pt x="0" y="400"/>
                </a:lnTo>
                <a:lnTo>
                  <a:pt x="0" y="336"/>
                </a:lnTo>
                <a:lnTo>
                  <a:pt x="0" y="277"/>
                </a:lnTo>
                <a:lnTo>
                  <a:pt x="4" y="235"/>
                </a:lnTo>
                <a:lnTo>
                  <a:pt x="17" y="170"/>
                </a:lnTo>
                <a:lnTo>
                  <a:pt x="31" y="93"/>
                </a:lnTo>
                <a:lnTo>
                  <a:pt x="48" y="41"/>
                </a:lnTo>
                <a:lnTo>
                  <a:pt x="52" y="24"/>
                </a:lnTo>
                <a:lnTo>
                  <a:pt x="55" y="17"/>
                </a:lnTo>
                <a:lnTo>
                  <a:pt x="270" y="0"/>
                </a:lnTo>
                <a:lnTo>
                  <a:pt x="274" y="26"/>
                </a:lnTo>
                <a:lnTo>
                  <a:pt x="290" y="68"/>
                </a:lnTo>
                <a:lnTo>
                  <a:pt x="329" y="181"/>
                </a:lnTo>
                <a:lnTo>
                  <a:pt x="419" y="439"/>
                </a:lnTo>
                <a:lnTo>
                  <a:pt x="329" y="327"/>
                </a:lnTo>
                <a:lnTo>
                  <a:pt x="259" y="245"/>
                </a:lnTo>
                <a:lnTo>
                  <a:pt x="204" y="175"/>
                </a:lnTo>
                <a:lnTo>
                  <a:pt x="153" y="100"/>
                </a:lnTo>
                <a:lnTo>
                  <a:pt x="9" y="452"/>
                </a:lnTo>
                <a:close/>
              </a:path>
            </a:pathLst>
          </a:custGeom>
          <a:solidFill>
            <a:srgbClr val="FF0000"/>
          </a:solidFill>
          <a:ln w="9525">
            <a:noFill/>
            <a:round/>
            <a:headEnd/>
            <a:tailEnd/>
          </a:ln>
        </p:spPr>
        <p:txBody>
          <a:bodyPr/>
          <a:lstStyle/>
          <a:p>
            <a:endParaRPr lang="nb-NO"/>
          </a:p>
        </p:txBody>
      </p:sp>
      <p:sp>
        <p:nvSpPr>
          <p:cNvPr id="3086" name="Freeform 16"/>
          <p:cNvSpPr>
            <a:spLocks/>
          </p:cNvSpPr>
          <p:nvPr/>
        </p:nvSpPr>
        <p:spPr bwMode="auto">
          <a:xfrm>
            <a:off x="2917825" y="3382963"/>
            <a:ext cx="328613" cy="717550"/>
          </a:xfrm>
          <a:custGeom>
            <a:avLst/>
            <a:gdLst>
              <a:gd name="T0" fmla="*/ 2387 w 413"/>
              <a:gd name="T1" fmla="*/ 717550 h 452"/>
              <a:gd name="T2" fmla="*/ 0 w 413"/>
              <a:gd name="T3" fmla="*/ 635000 h 452"/>
              <a:gd name="T4" fmla="*/ 0 w 413"/>
              <a:gd name="T5" fmla="*/ 533400 h 452"/>
              <a:gd name="T6" fmla="*/ 0 w 413"/>
              <a:gd name="T7" fmla="*/ 439738 h 452"/>
              <a:gd name="T8" fmla="*/ 0 w 413"/>
              <a:gd name="T9" fmla="*/ 373062 h 452"/>
              <a:gd name="T10" fmla="*/ 8752 w 413"/>
              <a:gd name="T11" fmla="*/ 269875 h 452"/>
              <a:gd name="T12" fmla="*/ 24666 w 413"/>
              <a:gd name="T13" fmla="*/ 147638 h 452"/>
              <a:gd name="T14" fmla="*/ 33418 w 413"/>
              <a:gd name="T15" fmla="*/ 65088 h 452"/>
              <a:gd name="T16" fmla="*/ 40579 w 413"/>
              <a:gd name="T17" fmla="*/ 38100 h 452"/>
              <a:gd name="T18" fmla="*/ 43762 w 413"/>
              <a:gd name="T19" fmla="*/ 26988 h 452"/>
              <a:gd name="T20" fmla="*/ 211649 w 413"/>
              <a:gd name="T21" fmla="*/ 0 h 452"/>
              <a:gd name="T22" fmla="*/ 217219 w 413"/>
              <a:gd name="T23" fmla="*/ 41275 h 452"/>
              <a:gd name="T24" fmla="*/ 225971 w 413"/>
              <a:gd name="T25" fmla="*/ 107950 h 452"/>
              <a:gd name="T26" fmla="*/ 257002 w 413"/>
              <a:gd name="T27" fmla="*/ 287338 h 452"/>
              <a:gd name="T28" fmla="*/ 328613 w 413"/>
              <a:gd name="T29" fmla="*/ 696913 h 452"/>
              <a:gd name="T30" fmla="*/ 257002 w 413"/>
              <a:gd name="T31" fmla="*/ 519113 h 452"/>
              <a:gd name="T32" fmla="*/ 204488 w 413"/>
              <a:gd name="T33" fmla="*/ 388937 h 452"/>
              <a:gd name="T34" fmla="*/ 157543 w 413"/>
              <a:gd name="T35" fmla="*/ 277813 h 452"/>
              <a:gd name="T36" fmla="*/ 120942 w 413"/>
              <a:gd name="T37" fmla="*/ 158750 h 452"/>
              <a:gd name="T38" fmla="*/ 2387 w 413"/>
              <a:gd name="T39" fmla="*/ 717550 h 4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13"/>
              <a:gd name="T61" fmla="*/ 0 h 452"/>
              <a:gd name="T62" fmla="*/ 413 w 413"/>
              <a:gd name="T63" fmla="*/ 452 h 45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13" h="452">
                <a:moveTo>
                  <a:pt x="3" y="452"/>
                </a:moveTo>
                <a:lnTo>
                  <a:pt x="0" y="400"/>
                </a:lnTo>
                <a:lnTo>
                  <a:pt x="0" y="336"/>
                </a:lnTo>
                <a:lnTo>
                  <a:pt x="0" y="277"/>
                </a:lnTo>
                <a:lnTo>
                  <a:pt x="0" y="235"/>
                </a:lnTo>
                <a:lnTo>
                  <a:pt x="11" y="170"/>
                </a:lnTo>
                <a:lnTo>
                  <a:pt x="31" y="93"/>
                </a:lnTo>
                <a:lnTo>
                  <a:pt x="42" y="41"/>
                </a:lnTo>
                <a:lnTo>
                  <a:pt x="51" y="24"/>
                </a:lnTo>
                <a:lnTo>
                  <a:pt x="55" y="17"/>
                </a:lnTo>
                <a:lnTo>
                  <a:pt x="266" y="0"/>
                </a:lnTo>
                <a:lnTo>
                  <a:pt x="273" y="26"/>
                </a:lnTo>
                <a:lnTo>
                  <a:pt x="284" y="68"/>
                </a:lnTo>
                <a:lnTo>
                  <a:pt x="323" y="181"/>
                </a:lnTo>
                <a:lnTo>
                  <a:pt x="413" y="439"/>
                </a:lnTo>
                <a:lnTo>
                  <a:pt x="323" y="327"/>
                </a:lnTo>
                <a:lnTo>
                  <a:pt x="257" y="245"/>
                </a:lnTo>
                <a:lnTo>
                  <a:pt x="198" y="175"/>
                </a:lnTo>
                <a:lnTo>
                  <a:pt x="152" y="100"/>
                </a:lnTo>
                <a:lnTo>
                  <a:pt x="3" y="452"/>
                </a:lnTo>
                <a:close/>
              </a:path>
            </a:pathLst>
          </a:custGeom>
          <a:solidFill>
            <a:srgbClr val="FF0000"/>
          </a:solidFill>
          <a:ln w="9525">
            <a:noFill/>
            <a:round/>
            <a:headEnd/>
            <a:tailEnd/>
          </a:ln>
        </p:spPr>
        <p:txBody>
          <a:bodyPr/>
          <a:lstStyle/>
          <a:p>
            <a:endParaRPr lang="nb-NO"/>
          </a:p>
        </p:txBody>
      </p:sp>
      <p:sp>
        <p:nvSpPr>
          <p:cNvPr id="494609" name="Freeform 17"/>
          <p:cNvSpPr>
            <a:spLocks/>
          </p:cNvSpPr>
          <p:nvPr/>
        </p:nvSpPr>
        <p:spPr bwMode="auto">
          <a:xfrm>
            <a:off x="3408363" y="3382963"/>
            <a:ext cx="327025" cy="717550"/>
          </a:xfrm>
          <a:custGeom>
            <a:avLst/>
            <a:gdLst/>
            <a:ahLst/>
            <a:cxnLst>
              <a:cxn ang="0">
                <a:pos x="3" y="452"/>
              </a:cxn>
              <a:cxn ang="0">
                <a:pos x="0" y="400"/>
              </a:cxn>
              <a:cxn ang="0">
                <a:pos x="0" y="336"/>
              </a:cxn>
              <a:cxn ang="0">
                <a:pos x="0" y="277"/>
              </a:cxn>
              <a:cxn ang="0">
                <a:pos x="0" y="235"/>
              </a:cxn>
              <a:cxn ang="0">
                <a:pos x="11" y="170"/>
              </a:cxn>
              <a:cxn ang="0">
                <a:pos x="31" y="93"/>
              </a:cxn>
              <a:cxn ang="0">
                <a:pos x="42" y="41"/>
              </a:cxn>
              <a:cxn ang="0">
                <a:pos x="49" y="24"/>
              </a:cxn>
              <a:cxn ang="0">
                <a:pos x="55" y="17"/>
              </a:cxn>
              <a:cxn ang="0">
                <a:pos x="264" y="0"/>
              </a:cxn>
              <a:cxn ang="0">
                <a:pos x="273" y="26"/>
              </a:cxn>
              <a:cxn ang="0">
                <a:pos x="284" y="68"/>
              </a:cxn>
              <a:cxn ang="0">
                <a:pos x="323" y="181"/>
              </a:cxn>
              <a:cxn ang="0">
                <a:pos x="413" y="439"/>
              </a:cxn>
              <a:cxn ang="0">
                <a:pos x="323" y="327"/>
              </a:cxn>
              <a:cxn ang="0">
                <a:pos x="257" y="245"/>
              </a:cxn>
              <a:cxn ang="0">
                <a:pos x="198" y="175"/>
              </a:cxn>
              <a:cxn ang="0">
                <a:pos x="152" y="100"/>
              </a:cxn>
              <a:cxn ang="0">
                <a:pos x="3" y="452"/>
              </a:cxn>
            </a:cxnLst>
            <a:rect l="0" t="0" r="r" b="b"/>
            <a:pathLst>
              <a:path w="413" h="452">
                <a:moveTo>
                  <a:pt x="3" y="452"/>
                </a:moveTo>
                <a:lnTo>
                  <a:pt x="0" y="400"/>
                </a:lnTo>
                <a:lnTo>
                  <a:pt x="0" y="336"/>
                </a:lnTo>
                <a:lnTo>
                  <a:pt x="0" y="277"/>
                </a:lnTo>
                <a:lnTo>
                  <a:pt x="0" y="235"/>
                </a:lnTo>
                <a:lnTo>
                  <a:pt x="11" y="170"/>
                </a:lnTo>
                <a:lnTo>
                  <a:pt x="31" y="93"/>
                </a:lnTo>
                <a:lnTo>
                  <a:pt x="42" y="41"/>
                </a:lnTo>
                <a:lnTo>
                  <a:pt x="49" y="24"/>
                </a:lnTo>
                <a:lnTo>
                  <a:pt x="55" y="17"/>
                </a:lnTo>
                <a:lnTo>
                  <a:pt x="264" y="0"/>
                </a:lnTo>
                <a:lnTo>
                  <a:pt x="273" y="26"/>
                </a:lnTo>
                <a:lnTo>
                  <a:pt x="284" y="68"/>
                </a:lnTo>
                <a:lnTo>
                  <a:pt x="323" y="181"/>
                </a:lnTo>
                <a:lnTo>
                  <a:pt x="413" y="439"/>
                </a:lnTo>
                <a:lnTo>
                  <a:pt x="323" y="327"/>
                </a:lnTo>
                <a:lnTo>
                  <a:pt x="257" y="245"/>
                </a:lnTo>
                <a:lnTo>
                  <a:pt x="198" y="175"/>
                </a:lnTo>
                <a:lnTo>
                  <a:pt x="152" y="100"/>
                </a:lnTo>
                <a:lnTo>
                  <a:pt x="3" y="452"/>
                </a:lnTo>
                <a:close/>
              </a:path>
            </a:pathLst>
          </a:custGeom>
          <a:solidFill>
            <a:schemeClr val="bg1">
              <a:lumMod val="65000"/>
            </a:schemeClr>
          </a:solidFill>
          <a:ln w="9525">
            <a:noFill/>
            <a:round/>
            <a:headEnd/>
            <a:tailEnd/>
          </a:ln>
        </p:spPr>
        <p:txBody>
          <a:bodyPr/>
          <a:lstStyle/>
          <a:p>
            <a:pPr>
              <a:defRPr/>
            </a:pPr>
            <a:endParaRPr lang="nb-NO"/>
          </a:p>
        </p:txBody>
      </p:sp>
      <p:sp>
        <p:nvSpPr>
          <p:cNvPr id="3088" name="Freeform 18"/>
          <p:cNvSpPr>
            <a:spLocks/>
          </p:cNvSpPr>
          <p:nvPr/>
        </p:nvSpPr>
        <p:spPr bwMode="auto">
          <a:xfrm>
            <a:off x="4203700" y="3382963"/>
            <a:ext cx="328613" cy="717550"/>
          </a:xfrm>
          <a:custGeom>
            <a:avLst/>
            <a:gdLst>
              <a:gd name="T0" fmla="*/ 6365 w 413"/>
              <a:gd name="T1" fmla="*/ 717550 h 452"/>
              <a:gd name="T2" fmla="*/ 3183 w 413"/>
              <a:gd name="T3" fmla="*/ 717550 h 452"/>
              <a:gd name="T4" fmla="*/ 0 w 413"/>
              <a:gd name="T5" fmla="*/ 635000 h 452"/>
              <a:gd name="T6" fmla="*/ 0 w 413"/>
              <a:gd name="T7" fmla="*/ 533400 h 452"/>
              <a:gd name="T8" fmla="*/ 0 w 413"/>
              <a:gd name="T9" fmla="*/ 439738 h 452"/>
              <a:gd name="T10" fmla="*/ 3183 w 413"/>
              <a:gd name="T11" fmla="*/ 373062 h 452"/>
              <a:gd name="T12" fmla="*/ 13526 w 413"/>
              <a:gd name="T13" fmla="*/ 269875 h 452"/>
              <a:gd name="T14" fmla="*/ 25462 w 413"/>
              <a:gd name="T15" fmla="*/ 147638 h 452"/>
              <a:gd name="T16" fmla="*/ 34214 w 413"/>
              <a:gd name="T17" fmla="*/ 65088 h 452"/>
              <a:gd name="T18" fmla="*/ 41375 w 413"/>
              <a:gd name="T19" fmla="*/ 38100 h 452"/>
              <a:gd name="T20" fmla="*/ 43762 w 413"/>
              <a:gd name="T21" fmla="*/ 26988 h 452"/>
              <a:gd name="T22" fmla="*/ 212445 w 413"/>
              <a:gd name="T23" fmla="*/ 0 h 452"/>
              <a:gd name="T24" fmla="*/ 214832 w 413"/>
              <a:gd name="T25" fmla="*/ 41275 h 452"/>
              <a:gd name="T26" fmla="*/ 223584 w 413"/>
              <a:gd name="T27" fmla="*/ 107950 h 452"/>
              <a:gd name="T28" fmla="*/ 254615 w 413"/>
              <a:gd name="T29" fmla="*/ 287338 h 452"/>
              <a:gd name="T30" fmla="*/ 328613 w 413"/>
              <a:gd name="T31" fmla="*/ 696913 h 452"/>
              <a:gd name="T32" fmla="*/ 326226 w 413"/>
              <a:gd name="T33" fmla="*/ 696913 h 452"/>
              <a:gd name="T34" fmla="*/ 254615 w 413"/>
              <a:gd name="T35" fmla="*/ 519113 h 452"/>
              <a:gd name="T36" fmla="*/ 202101 w 413"/>
              <a:gd name="T37" fmla="*/ 388937 h 452"/>
              <a:gd name="T38" fmla="*/ 162317 w 413"/>
              <a:gd name="T39" fmla="*/ 277813 h 452"/>
              <a:gd name="T40" fmla="*/ 121738 w 413"/>
              <a:gd name="T41" fmla="*/ 158750 h 452"/>
              <a:gd name="T42" fmla="*/ 6365 w 413"/>
              <a:gd name="T43" fmla="*/ 717550 h 4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13"/>
              <a:gd name="T67" fmla="*/ 0 h 452"/>
              <a:gd name="T68" fmla="*/ 413 w 413"/>
              <a:gd name="T69" fmla="*/ 452 h 45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13" h="452">
                <a:moveTo>
                  <a:pt x="8" y="452"/>
                </a:moveTo>
                <a:lnTo>
                  <a:pt x="4" y="452"/>
                </a:lnTo>
                <a:lnTo>
                  <a:pt x="0" y="400"/>
                </a:lnTo>
                <a:lnTo>
                  <a:pt x="0" y="336"/>
                </a:lnTo>
                <a:lnTo>
                  <a:pt x="0" y="277"/>
                </a:lnTo>
                <a:lnTo>
                  <a:pt x="4" y="235"/>
                </a:lnTo>
                <a:lnTo>
                  <a:pt x="17" y="170"/>
                </a:lnTo>
                <a:lnTo>
                  <a:pt x="32" y="93"/>
                </a:lnTo>
                <a:lnTo>
                  <a:pt x="43" y="41"/>
                </a:lnTo>
                <a:lnTo>
                  <a:pt x="52" y="24"/>
                </a:lnTo>
                <a:lnTo>
                  <a:pt x="55" y="17"/>
                </a:lnTo>
                <a:lnTo>
                  <a:pt x="267" y="0"/>
                </a:lnTo>
                <a:lnTo>
                  <a:pt x="270" y="26"/>
                </a:lnTo>
                <a:lnTo>
                  <a:pt x="281" y="68"/>
                </a:lnTo>
                <a:lnTo>
                  <a:pt x="320" y="181"/>
                </a:lnTo>
                <a:lnTo>
                  <a:pt x="413" y="439"/>
                </a:lnTo>
                <a:lnTo>
                  <a:pt x="410" y="439"/>
                </a:lnTo>
                <a:lnTo>
                  <a:pt x="320" y="327"/>
                </a:lnTo>
                <a:lnTo>
                  <a:pt x="254" y="245"/>
                </a:lnTo>
                <a:lnTo>
                  <a:pt x="204" y="175"/>
                </a:lnTo>
                <a:lnTo>
                  <a:pt x="153" y="100"/>
                </a:lnTo>
                <a:lnTo>
                  <a:pt x="8" y="452"/>
                </a:lnTo>
                <a:close/>
              </a:path>
            </a:pathLst>
          </a:custGeom>
          <a:solidFill>
            <a:srgbClr val="FF0000"/>
          </a:solidFill>
          <a:ln w="9525">
            <a:noFill/>
            <a:round/>
            <a:headEnd/>
            <a:tailEnd/>
          </a:ln>
        </p:spPr>
        <p:txBody>
          <a:bodyPr/>
          <a:lstStyle/>
          <a:p>
            <a:endParaRPr lang="nb-NO"/>
          </a:p>
        </p:txBody>
      </p:sp>
      <p:sp>
        <p:nvSpPr>
          <p:cNvPr id="3089" name="Freeform 19"/>
          <p:cNvSpPr>
            <a:spLocks/>
          </p:cNvSpPr>
          <p:nvPr/>
        </p:nvSpPr>
        <p:spPr bwMode="auto">
          <a:xfrm>
            <a:off x="4691063" y="3382963"/>
            <a:ext cx="330200" cy="717550"/>
          </a:xfrm>
          <a:custGeom>
            <a:avLst/>
            <a:gdLst>
              <a:gd name="T0" fmla="*/ 5556 w 416"/>
              <a:gd name="T1" fmla="*/ 717550 h 452"/>
              <a:gd name="T2" fmla="*/ 2381 w 416"/>
              <a:gd name="T3" fmla="*/ 717550 h 452"/>
              <a:gd name="T4" fmla="*/ 0 w 416"/>
              <a:gd name="T5" fmla="*/ 635000 h 452"/>
              <a:gd name="T6" fmla="*/ 0 w 416"/>
              <a:gd name="T7" fmla="*/ 533400 h 452"/>
              <a:gd name="T8" fmla="*/ 0 w 416"/>
              <a:gd name="T9" fmla="*/ 439738 h 452"/>
              <a:gd name="T10" fmla="*/ 2381 w 416"/>
              <a:gd name="T11" fmla="*/ 373062 h 452"/>
              <a:gd name="T12" fmla="*/ 11112 w 416"/>
              <a:gd name="T13" fmla="*/ 269875 h 452"/>
              <a:gd name="T14" fmla="*/ 24606 w 416"/>
              <a:gd name="T15" fmla="*/ 147638 h 452"/>
              <a:gd name="T16" fmla="*/ 33338 w 416"/>
              <a:gd name="T17" fmla="*/ 65088 h 452"/>
              <a:gd name="T18" fmla="*/ 38894 w 416"/>
              <a:gd name="T19" fmla="*/ 38100 h 452"/>
              <a:gd name="T20" fmla="*/ 43656 w 416"/>
              <a:gd name="T21" fmla="*/ 26988 h 452"/>
              <a:gd name="T22" fmla="*/ 212725 w 416"/>
              <a:gd name="T23" fmla="*/ 0 h 452"/>
              <a:gd name="T24" fmla="*/ 216694 w 416"/>
              <a:gd name="T25" fmla="*/ 41275 h 452"/>
              <a:gd name="T26" fmla="*/ 225425 w 416"/>
              <a:gd name="T27" fmla="*/ 107950 h 452"/>
              <a:gd name="T28" fmla="*/ 256381 w 416"/>
              <a:gd name="T29" fmla="*/ 287338 h 452"/>
              <a:gd name="T30" fmla="*/ 330200 w 416"/>
              <a:gd name="T31" fmla="*/ 696913 h 452"/>
              <a:gd name="T32" fmla="*/ 327819 w 416"/>
              <a:gd name="T33" fmla="*/ 696913 h 452"/>
              <a:gd name="T34" fmla="*/ 256381 w 416"/>
              <a:gd name="T35" fmla="*/ 519113 h 452"/>
              <a:gd name="T36" fmla="*/ 203994 w 416"/>
              <a:gd name="T37" fmla="*/ 388937 h 452"/>
              <a:gd name="T38" fmla="*/ 160338 w 416"/>
              <a:gd name="T39" fmla="*/ 277813 h 452"/>
              <a:gd name="T40" fmla="*/ 120650 w 416"/>
              <a:gd name="T41" fmla="*/ 158750 h 452"/>
              <a:gd name="T42" fmla="*/ 5556 w 416"/>
              <a:gd name="T43" fmla="*/ 717550 h 4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16"/>
              <a:gd name="T67" fmla="*/ 0 h 452"/>
              <a:gd name="T68" fmla="*/ 416 w 416"/>
              <a:gd name="T69" fmla="*/ 452 h 45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16" h="452">
                <a:moveTo>
                  <a:pt x="7" y="452"/>
                </a:moveTo>
                <a:lnTo>
                  <a:pt x="3" y="452"/>
                </a:lnTo>
                <a:lnTo>
                  <a:pt x="0" y="400"/>
                </a:lnTo>
                <a:lnTo>
                  <a:pt x="0" y="336"/>
                </a:lnTo>
                <a:lnTo>
                  <a:pt x="0" y="277"/>
                </a:lnTo>
                <a:lnTo>
                  <a:pt x="3" y="235"/>
                </a:lnTo>
                <a:lnTo>
                  <a:pt x="14" y="170"/>
                </a:lnTo>
                <a:lnTo>
                  <a:pt x="31" y="93"/>
                </a:lnTo>
                <a:lnTo>
                  <a:pt x="42" y="41"/>
                </a:lnTo>
                <a:lnTo>
                  <a:pt x="49" y="24"/>
                </a:lnTo>
                <a:lnTo>
                  <a:pt x="55" y="17"/>
                </a:lnTo>
                <a:lnTo>
                  <a:pt x="268" y="0"/>
                </a:lnTo>
                <a:lnTo>
                  <a:pt x="273" y="26"/>
                </a:lnTo>
                <a:lnTo>
                  <a:pt x="284" y="68"/>
                </a:lnTo>
                <a:lnTo>
                  <a:pt x="323" y="181"/>
                </a:lnTo>
                <a:lnTo>
                  <a:pt x="416" y="439"/>
                </a:lnTo>
                <a:lnTo>
                  <a:pt x="413" y="439"/>
                </a:lnTo>
                <a:lnTo>
                  <a:pt x="323" y="327"/>
                </a:lnTo>
                <a:lnTo>
                  <a:pt x="257" y="245"/>
                </a:lnTo>
                <a:lnTo>
                  <a:pt x="202" y="175"/>
                </a:lnTo>
                <a:lnTo>
                  <a:pt x="152" y="100"/>
                </a:lnTo>
                <a:lnTo>
                  <a:pt x="7" y="452"/>
                </a:lnTo>
                <a:close/>
              </a:path>
            </a:pathLst>
          </a:custGeom>
          <a:solidFill>
            <a:srgbClr val="FF0000"/>
          </a:solidFill>
          <a:ln w="9525">
            <a:noFill/>
            <a:round/>
            <a:headEnd/>
            <a:tailEnd/>
          </a:ln>
        </p:spPr>
        <p:txBody>
          <a:bodyPr/>
          <a:lstStyle/>
          <a:p>
            <a:endParaRPr lang="nb-NO"/>
          </a:p>
        </p:txBody>
      </p:sp>
      <p:sp>
        <p:nvSpPr>
          <p:cNvPr id="3090" name="Freeform 20"/>
          <p:cNvSpPr>
            <a:spLocks/>
          </p:cNvSpPr>
          <p:nvPr/>
        </p:nvSpPr>
        <p:spPr bwMode="auto">
          <a:xfrm>
            <a:off x="7297738" y="3382963"/>
            <a:ext cx="330200" cy="717550"/>
          </a:xfrm>
          <a:custGeom>
            <a:avLst/>
            <a:gdLst>
              <a:gd name="T0" fmla="*/ 5543 w 417"/>
              <a:gd name="T1" fmla="*/ 717550 h 452"/>
              <a:gd name="T2" fmla="*/ 3167 w 417"/>
              <a:gd name="T3" fmla="*/ 717550 h 452"/>
              <a:gd name="T4" fmla="*/ 0 w 417"/>
              <a:gd name="T5" fmla="*/ 635000 h 452"/>
              <a:gd name="T6" fmla="*/ 0 w 417"/>
              <a:gd name="T7" fmla="*/ 533400 h 452"/>
              <a:gd name="T8" fmla="*/ 0 w 417"/>
              <a:gd name="T9" fmla="*/ 439738 h 452"/>
              <a:gd name="T10" fmla="*/ 3167 w 417"/>
              <a:gd name="T11" fmla="*/ 373062 h 452"/>
              <a:gd name="T12" fmla="*/ 11878 w 417"/>
              <a:gd name="T13" fmla="*/ 269875 h 452"/>
              <a:gd name="T14" fmla="*/ 24547 w 417"/>
              <a:gd name="T15" fmla="*/ 147638 h 452"/>
              <a:gd name="T16" fmla="*/ 33258 w 417"/>
              <a:gd name="T17" fmla="*/ 65088 h 452"/>
              <a:gd name="T18" fmla="*/ 39592 w 417"/>
              <a:gd name="T19" fmla="*/ 38100 h 452"/>
              <a:gd name="T20" fmla="*/ 43552 w 417"/>
              <a:gd name="T21" fmla="*/ 26988 h 452"/>
              <a:gd name="T22" fmla="*/ 212215 w 417"/>
              <a:gd name="T23" fmla="*/ 0 h 452"/>
              <a:gd name="T24" fmla="*/ 216966 w 417"/>
              <a:gd name="T25" fmla="*/ 41275 h 452"/>
              <a:gd name="T26" fmla="*/ 225676 w 417"/>
              <a:gd name="T27" fmla="*/ 107950 h 452"/>
              <a:gd name="T28" fmla="*/ 255766 w 417"/>
              <a:gd name="T29" fmla="*/ 287338 h 452"/>
              <a:gd name="T30" fmla="*/ 330200 w 417"/>
              <a:gd name="T31" fmla="*/ 696913 h 452"/>
              <a:gd name="T32" fmla="*/ 327033 w 417"/>
              <a:gd name="T33" fmla="*/ 696913 h 452"/>
              <a:gd name="T34" fmla="*/ 255766 w 417"/>
              <a:gd name="T35" fmla="*/ 519113 h 452"/>
              <a:gd name="T36" fmla="*/ 203505 w 417"/>
              <a:gd name="T37" fmla="*/ 388937 h 452"/>
              <a:gd name="T38" fmla="*/ 159953 w 417"/>
              <a:gd name="T39" fmla="*/ 277813 h 452"/>
              <a:gd name="T40" fmla="*/ 121153 w 417"/>
              <a:gd name="T41" fmla="*/ 158750 h 452"/>
              <a:gd name="T42" fmla="*/ 5543 w 417"/>
              <a:gd name="T43" fmla="*/ 717550 h 4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17"/>
              <a:gd name="T67" fmla="*/ 0 h 452"/>
              <a:gd name="T68" fmla="*/ 417 w 417"/>
              <a:gd name="T69" fmla="*/ 452 h 45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17" h="452">
                <a:moveTo>
                  <a:pt x="7" y="452"/>
                </a:moveTo>
                <a:lnTo>
                  <a:pt x="4" y="452"/>
                </a:lnTo>
                <a:lnTo>
                  <a:pt x="0" y="400"/>
                </a:lnTo>
                <a:lnTo>
                  <a:pt x="0" y="336"/>
                </a:lnTo>
                <a:lnTo>
                  <a:pt x="0" y="277"/>
                </a:lnTo>
                <a:lnTo>
                  <a:pt x="4" y="235"/>
                </a:lnTo>
                <a:lnTo>
                  <a:pt x="15" y="170"/>
                </a:lnTo>
                <a:lnTo>
                  <a:pt x="31" y="93"/>
                </a:lnTo>
                <a:lnTo>
                  <a:pt x="42" y="41"/>
                </a:lnTo>
                <a:lnTo>
                  <a:pt x="50" y="24"/>
                </a:lnTo>
                <a:lnTo>
                  <a:pt x="55" y="17"/>
                </a:lnTo>
                <a:lnTo>
                  <a:pt x="268" y="0"/>
                </a:lnTo>
                <a:lnTo>
                  <a:pt x="274" y="26"/>
                </a:lnTo>
                <a:lnTo>
                  <a:pt x="285" y="68"/>
                </a:lnTo>
                <a:lnTo>
                  <a:pt x="323" y="181"/>
                </a:lnTo>
                <a:lnTo>
                  <a:pt x="417" y="439"/>
                </a:lnTo>
                <a:lnTo>
                  <a:pt x="413" y="439"/>
                </a:lnTo>
                <a:lnTo>
                  <a:pt x="323" y="327"/>
                </a:lnTo>
                <a:lnTo>
                  <a:pt x="257" y="245"/>
                </a:lnTo>
                <a:lnTo>
                  <a:pt x="202" y="175"/>
                </a:lnTo>
                <a:lnTo>
                  <a:pt x="153" y="100"/>
                </a:lnTo>
                <a:lnTo>
                  <a:pt x="7" y="452"/>
                </a:lnTo>
                <a:close/>
              </a:path>
            </a:pathLst>
          </a:custGeom>
          <a:solidFill>
            <a:srgbClr val="E51000"/>
          </a:solidFill>
          <a:ln w="9525">
            <a:noFill/>
            <a:round/>
            <a:headEnd/>
            <a:tailEnd/>
          </a:ln>
        </p:spPr>
        <p:txBody>
          <a:bodyPr/>
          <a:lstStyle/>
          <a:p>
            <a:endParaRPr lang="nb-NO"/>
          </a:p>
        </p:txBody>
      </p:sp>
      <p:sp>
        <p:nvSpPr>
          <p:cNvPr id="3091" name="Freeform 21"/>
          <p:cNvSpPr>
            <a:spLocks/>
          </p:cNvSpPr>
          <p:nvPr/>
        </p:nvSpPr>
        <p:spPr bwMode="auto">
          <a:xfrm>
            <a:off x="5205413" y="3382963"/>
            <a:ext cx="331787" cy="717550"/>
          </a:xfrm>
          <a:custGeom>
            <a:avLst/>
            <a:gdLst>
              <a:gd name="T0" fmla="*/ 6365 w 417"/>
              <a:gd name="T1" fmla="*/ 717550 h 452"/>
              <a:gd name="T2" fmla="*/ 0 w 417"/>
              <a:gd name="T3" fmla="*/ 635000 h 452"/>
              <a:gd name="T4" fmla="*/ 0 w 417"/>
              <a:gd name="T5" fmla="*/ 533400 h 452"/>
              <a:gd name="T6" fmla="*/ 0 w 417"/>
              <a:gd name="T7" fmla="*/ 439738 h 452"/>
              <a:gd name="T8" fmla="*/ 3183 w 417"/>
              <a:gd name="T9" fmla="*/ 373062 h 452"/>
              <a:gd name="T10" fmla="*/ 11935 w 417"/>
              <a:gd name="T11" fmla="*/ 269875 h 452"/>
              <a:gd name="T12" fmla="*/ 24665 w 417"/>
              <a:gd name="T13" fmla="*/ 147638 h 452"/>
              <a:gd name="T14" fmla="*/ 36600 w 417"/>
              <a:gd name="T15" fmla="*/ 65088 h 452"/>
              <a:gd name="T16" fmla="*/ 39783 w 417"/>
              <a:gd name="T17" fmla="*/ 38100 h 452"/>
              <a:gd name="T18" fmla="*/ 43761 w 417"/>
              <a:gd name="T19" fmla="*/ 26988 h 452"/>
              <a:gd name="T20" fmla="*/ 213235 w 417"/>
              <a:gd name="T21" fmla="*/ 0 h 452"/>
              <a:gd name="T22" fmla="*/ 218009 w 417"/>
              <a:gd name="T23" fmla="*/ 41275 h 452"/>
              <a:gd name="T24" fmla="*/ 229944 w 417"/>
              <a:gd name="T25" fmla="*/ 107950 h 452"/>
              <a:gd name="T26" fmla="*/ 260178 w 417"/>
              <a:gd name="T27" fmla="*/ 287338 h 452"/>
              <a:gd name="T28" fmla="*/ 331787 w 417"/>
              <a:gd name="T29" fmla="*/ 696913 h 452"/>
              <a:gd name="T30" fmla="*/ 260178 w 417"/>
              <a:gd name="T31" fmla="*/ 519113 h 452"/>
              <a:gd name="T32" fmla="*/ 204483 w 417"/>
              <a:gd name="T33" fmla="*/ 388937 h 452"/>
              <a:gd name="T34" fmla="*/ 160722 w 417"/>
              <a:gd name="T35" fmla="*/ 277813 h 452"/>
              <a:gd name="T36" fmla="*/ 121735 w 417"/>
              <a:gd name="T37" fmla="*/ 158750 h 452"/>
              <a:gd name="T38" fmla="*/ 6365 w 417"/>
              <a:gd name="T39" fmla="*/ 717550 h 4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17"/>
              <a:gd name="T61" fmla="*/ 0 h 452"/>
              <a:gd name="T62" fmla="*/ 417 w 417"/>
              <a:gd name="T63" fmla="*/ 452 h 45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17" h="452">
                <a:moveTo>
                  <a:pt x="8" y="452"/>
                </a:moveTo>
                <a:lnTo>
                  <a:pt x="0" y="400"/>
                </a:lnTo>
                <a:lnTo>
                  <a:pt x="0" y="336"/>
                </a:lnTo>
                <a:lnTo>
                  <a:pt x="0" y="277"/>
                </a:lnTo>
                <a:lnTo>
                  <a:pt x="4" y="235"/>
                </a:lnTo>
                <a:lnTo>
                  <a:pt x="15" y="170"/>
                </a:lnTo>
                <a:lnTo>
                  <a:pt x="31" y="93"/>
                </a:lnTo>
                <a:lnTo>
                  <a:pt x="46" y="41"/>
                </a:lnTo>
                <a:lnTo>
                  <a:pt x="50" y="24"/>
                </a:lnTo>
                <a:lnTo>
                  <a:pt x="55" y="17"/>
                </a:lnTo>
                <a:lnTo>
                  <a:pt x="268" y="0"/>
                </a:lnTo>
                <a:lnTo>
                  <a:pt x="274" y="26"/>
                </a:lnTo>
                <a:lnTo>
                  <a:pt x="289" y="68"/>
                </a:lnTo>
                <a:lnTo>
                  <a:pt x="327" y="181"/>
                </a:lnTo>
                <a:lnTo>
                  <a:pt x="417" y="439"/>
                </a:lnTo>
                <a:lnTo>
                  <a:pt x="327" y="327"/>
                </a:lnTo>
                <a:lnTo>
                  <a:pt x="257" y="245"/>
                </a:lnTo>
                <a:lnTo>
                  <a:pt x="202" y="175"/>
                </a:lnTo>
                <a:lnTo>
                  <a:pt x="153" y="100"/>
                </a:lnTo>
                <a:lnTo>
                  <a:pt x="8" y="452"/>
                </a:lnTo>
                <a:close/>
              </a:path>
            </a:pathLst>
          </a:custGeom>
          <a:solidFill>
            <a:srgbClr val="FF0000"/>
          </a:solidFill>
          <a:ln w="9525">
            <a:noFill/>
            <a:round/>
            <a:headEnd/>
            <a:tailEnd/>
          </a:ln>
        </p:spPr>
        <p:txBody>
          <a:bodyPr/>
          <a:lstStyle/>
          <a:p>
            <a:endParaRPr lang="nb-NO"/>
          </a:p>
        </p:txBody>
      </p:sp>
      <p:sp>
        <p:nvSpPr>
          <p:cNvPr id="494614" name="Freeform 22"/>
          <p:cNvSpPr>
            <a:spLocks/>
          </p:cNvSpPr>
          <p:nvPr/>
        </p:nvSpPr>
        <p:spPr bwMode="auto">
          <a:xfrm>
            <a:off x="8213725" y="3382963"/>
            <a:ext cx="330200" cy="717550"/>
          </a:xfrm>
          <a:custGeom>
            <a:avLst/>
            <a:gdLst/>
            <a:ahLst/>
            <a:cxnLst>
              <a:cxn ang="0">
                <a:pos x="8" y="452"/>
              </a:cxn>
              <a:cxn ang="0">
                <a:pos x="0" y="400"/>
              </a:cxn>
              <a:cxn ang="0">
                <a:pos x="0" y="336"/>
              </a:cxn>
              <a:cxn ang="0">
                <a:pos x="0" y="277"/>
              </a:cxn>
              <a:cxn ang="0">
                <a:pos x="4" y="235"/>
              </a:cxn>
              <a:cxn ang="0">
                <a:pos x="15" y="170"/>
              </a:cxn>
              <a:cxn ang="0">
                <a:pos x="32" y="93"/>
              </a:cxn>
              <a:cxn ang="0">
                <a:pos x="46" y="41"/>
              </a:cxn>
              <a:cxn ang="0">
                <a:pos x="50" y="24"/>
              </a:cxn>
              <a:cxn ang="0">
                <a:pos x="54" y="17"/>
              </a:cxn>
              <a:cxn ang="0">
                <a:pos x="268" y="0"/>
              </a:cxn>
              <a:cxn ang="0">
                <a:pos x="272" y="26"/>
              </a:cxn>
              <a:cxn ang="0">
                <a:pos x="289" y="68"/>
              </a:cxn>
              <a:cxn ang="0">
                <a:pos x="327" y="181"/>
              </a:cxn>
              <a:cxn ang="0">
                <a:pos x="417" y="439"/>
              </a:cxn>
              <a:cxn ang="0">
                <a:pos x="327" y="327"/>
              </a:cxn>
              <a:cxn ang="0">
                <a:pos x="257" y="245"/>
              </a:cxn>
              <a:cxn ang="0">
                <a:pos x="202" y="175"/>
              </a:cxn>
              <a:cxn ang="0">
                <a:pos x="151" y="100"/>
              </a:cxn>
              <a:cxn ang="0">
                <a:pos x="8" y="452"/>
              </a:cxn>
            </a:cxnLst>
            <a:rect l="0" t="0" r="r" b="b"/>
            <a:pathLst>
              <a:path w="417" h="452">
                <a:moveTo>
                  <a:pt x="8" y="452"/>
                </a:moveTo>
                <a:lnTo>
                  <a:pt x="0" y="400"/>
                </a:lnTo>
                <a:lnTo>
                  <a:pt x="0" y="336"/>
                </a:lnTo>
                <a:lnTo>
                  <a:pt x="0" y="277"/>
                </a:lnTo>
                <a:lnTo>
                  <a:pt x="4" y="235"/>
                </a:lnTo>
                <a:lnTo>
                  <a:pt x="15" y="170"/>
                </a:lnTo>
                <a:lnTo>
                  <a:pt x="32" y="93"/>
                </a:lnTo>
                <a:lnTo>
                  <a:pt x="46" y="41"/>
                </a:lnTo>
                <a:lnTo>
                  <a:pt x="50" y="24"/>
                </a:lnTo>
                <a:lnTo>
                  <a:pt x="54" y="17"/>
                </a:lnTo>
                <a:lnTo>
                  <a:pt x="268" y="0"/>
                </a:lnTo>
                <a:lnTo>
                  <a:pt x="272" y="26"/>
                </a:lnTo>
                <a:lnTo>
                  <a:pt x="289" y="68"/>
                </a:lnTo>
                <a:lnTo>
                  <a:pt x="327" y="181"/>
                </a:lnTo>
                <a:lnTo>
                  <a:pt x="417" y="439"/>
                </a:lnTo>
                <a:lnTo>
                  <a:pt x="327" y="327"/>
                </a:lnTo>
                <a:lnTo>
                  <a:pt x="257" y="245"/>
                </a:lnTo>
                <a:lnTo>
                  <a:pt x="202" y="175"/>
                </a:lnTo>
                <a:lnTo>
                  <a:pt x="151" y="100"/>
                </a:lnTo>
                <a:lnTo>
                  <a:pt x="8" y="452"/>
                </a:lnTo>
                <a:close/>
              </a:path>
            </a:pathLst>
          </a:custGeom>
          <a:solidFill>
            <a:schemeClr val="bg1">
              <a:lumMod val="65000"/>
            </a:schemeClr>
          </a:solidFill>
          <a:ln w="9525">
            <a:noFill/>
            <a:round/>
            <a:headEnd/>
            <a:tailEnd/>
          </a:ln>
        </p:spPr>
        <p:txBody>
          <a:bodyPr/>
          <a:lstStyle/>
          <a:p>
            <a:pPr>
              <a:defRPr/>
            </a:pPr>
            <a:endParaRPr lang="nb-NO"/>
          </a:p>
        </p:txBody>
      </p:sp>
      <p:sp>
        <p:nvSpPr>
          <p:cNvPr id="3093" name="Freeform 23"/>
          <p:cNvSpPr>
            <a:spLocks/>
          </p:cNvSpPr>
          <p:nvPr/>
        </p:nvSpPr>
        <p:spPr bwMode="auto">
          <a:xfrm>
            <a:off x="2425700" y="3382963"/>
            <a:ext cx="328613" cy="717550"/>
          </a:xfrm>
          <a:custGeom>
            <a:avLst/>
            <a:gdLst>
              <a:gd name="T0" fmla="*/ 3183 w 413"/>
              <a:gd name="T1" fmla="*/ 717550 h 452"/>
              <a:gd name="T2" fmla="*/ 0 w 413"/>
              <a:gd name="T3" fmla="*/ 635000 h 452"/>
              <a:gd name="T4" fmla="*/ 0 w 413"/>
              <a:gd name="T5" fmla="*/ 533400 h 452"/>
              <a:gd name="T6" fmla="*/ 0 w 413"/>
              <a:gd name="T7" fmla="*/ 439738 h 452"/>
              <a:gd name="T8" fmla="*/ 3183 w 413"/>
              <a:gd name="T9" fmla="*/ 373062 h 452"/>
              <a:gd name="T10" fmla="*/ 13526 w 413"/>
              <a:gd name="T11" fmla="*/ 269875 h 452"/>
              <a:gd name="T12" fmla="*/ 24666 w 413"/>
              <a:gd name="T13" fmla="*/ 147638 h 452"/>
              <a:gd name="T14" fmla="*/ 33418 w 413"/>
              <a:gd name="T15" fmla="*/ 65088 h 452"/>
              <a:gd name="T16" fmla="*/ 41375 w 413"/>
              <a:gd name="T17" fmla="*/ 38100 h 452"/>
              <a:gd name="T18" fmla="*/ 43762 w 413"/>
              <a:gd name="T19" fmla="*/ 26988 h 452"/>
              <a:gd name="T20" fmla="*/ 211649 w 413"/>
              <a:gd name="T21" fmla="*/ 0 h 452"/>
              <a:gd name="T22" fmla="*/ 218014 w 413"/>
              <a:gd name="T23" fmla="*/ 41275 h 452"/>
              <a:gd name="T24" fmla="*/ 226767 w 413"/>
              <a:gd name="T25" fmla="*/ 107950 h 452"/>
              <a:gd name="T26" fmla="*/ 257002 w 413"/>
              <a:gd name="T27" fmla="*/ 287338 h 452"/>
              <a:gd name="T28" fmla="*/ 328613 w 413"/>
              <a:gd name="T29" fmla="*/ 696913 h 452"/>
              <a:gd name="T30" fmla="*/ 257002 w 413"/>
              <a:gd name="T31" fmla="*/ 519113 h 452"/>
              <a:gd name="T32" fmla="*/ 204488 w 413"/>
              <a:gd name="T33" fmla="*/ 388937 h 452"/>
              <a:gd name="T34" fmla="*/ 162317 w 413"/>
              <a:gd name="T35" fmla="*/ 277813 h 452"/>
              <a:gd name="T36" fmla="*/ 121738 w 413"/>
              <a:gd name="T37" fmla="*/ 158750 h 452"/>
              <a:gd name="T38" fmla="*/ 3183 w 413"/>
              <a:gd name="T39" fmla="*/ 717550 h 4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13"/>
              <a:gd name="T61" fmla="*/ 0 h 452"/>
              <a:gd name="T62" fmla="*/ 413 w 413"/>
              <a:gd name="T63" fmla="*/ 452 h 45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13" h="452">
                <a:moveTo>
                  <a:pt x="4" y="452"/>
                </a:moveTo>
                <a:lnTo>
                  <a:pt x="0" y="400"/>
                </a:lnTo>
                <a:lnTo>
                  <a:pt x="0" y="336"/>
                </a:lnTo>
                <a:lnTo>
                  <a:pt x="0" y="277"/>
                </a:lnTo>
                <a:lnTo>
                  <a:pt x="4" y="235"/>
                </a:lnTo>
                <a:lnTo>
                  <a:pt x="17" y="170"/>
                </a:lnTo>
                <a:lnTo>
                  <a:pt x="31" y="93"/>
                </a:lnTo>
                <a:lnTo>
                  <a:pt x="42" y="41"/>
                </a:lnTo>
                <a:lnTo>
                  <a:pt x="52" y="24"/>
                </a:lnTo>
                <a:lnTo>
                  <a:pt x="55" y="17"/>
                </a:lnTo>
                <a:lnTo>
                  <a:pt x="266" y="0"/>
                </a:lnTo>
                <a:lnTo>
                  <a:pt x="274" y="26"/>
                </a:lnTo>
                <a:lnTo>
                  <a:pt x="285" y="68"/>
                </a:lnTo>
                <a:lnTo>
                  <a:pt x="323" y="181"/>
                </a:lnTo>
                <a:lnTo>
                  <a:pt x="413" y="439"/>
                </a:lnTo>
                <a:lnTo>
                  <a:pt x="323" y="327"/>
                </a:lnTo>
                <a:lnTo>
                  <a:pt x="257" y="245"/>
                </a:lnTo>
                <a:lnTo>
                  <a:pt x="204" y="175"/>
                </a:lnTo>
                <a:lnTo>
                  <a:pt x="153" y="100"/>
                </a:lnTo>
                <a:lnTo>
                  <a:pt x="4" y="452"/>
                </a:lnTo>
                <a:close/>
              </a:path>
            </a:pathLst>
          </a:custGeom>
          <a:solidFill>
            <a:srgbClr val="FF0000"/>
          </a:solidFill>
          <a:ln w="9525">
            <a:noFill/>
            <a:round/>
            <a:headEnd/>
            <a:tailEnd/>
          </a:ln>
        </p:spPr>
        <p:txBody>
          <a:bodyPr/>
          <a:lstStyle/>
          <a:p>
            <a:endParaRPr lang="nb-NO"/>
          </a:p>
        </p:txBody>
      </p:sp>
      <p:sp>
        <p:nvSpPr>
          <p:cNvPr id="3094" name="Freeform 24"/>
          <p:cNvSpPr>
            <a:spLocks/>
          </p:cNvSpPr>
          <p:nvPr/>
        </p:nvSpPr>
        <p:spPr bwMode="auto">
          <a:xfrm>
            <a:off x="2343150" y="3087688"/>
            <a:ext cx="111125" cy="492125"/>
          </a:xfrm>
          <a:custGeom>
            <a:avLst/>
            <a:gdLst>
              <a:gd name="T0" fmla="*/ 111125 w 140"/>
              <a:gd name="T1" fmla="*/ 17462 h 310"/>
              <a:gd name="T2" fmla="*/ 99219 w 140"/>
              <a:gd name="T3" fmla="*/ 65087 h 310"/>
              <a:gd name="T4" fmla="*/ 86519 w 140"/>
              <a:gd name="T5" fmla="*/ 128587 h 310"/>
              <a:gd name="T6" fmla="*/ 55563 w 140"/>
              <a:gd name="T7" fmla="*/ 271462 h 310"/>
              <a:gd name="T8" fmla="*/ 11906 w 140"/>
              <a:gd name="T9" fmla="*/ 492125 h 310"/>
              <a:gd name="T10" fmla="*/ 8731 w 140"/>
              <a:gd name="T11" fmla="*/ 458788 h 310"/>
              <a:gd name="T12" fmla="*/ 6350 w 140"/>
              <a:gd name="T13" fmla="*/ 412750 h 310"/>
              <a:gd name="T14" fmla="*/ 0 w 140"/>
              <a:gd name="T15" fmla="*/ 301625 h 310"/>
              <a:gd name="T16" fmla="*/ 6350 w 140"/>
              <a:gd name="T17" fmla="*/ 266700 h 310"/>
              <a:gd name="T18" fmla="*/ 15081 w 140"/>
              <a:gd name="T19" fmla="*/ 203200 h 310"/>
              <a:gd name="T20" fmla="*/ 36512 w 140"/>
              <a:gd name="T21" fmla="*/ 82550 h 310"/>
              <a:gd name="T22" fmla="*/ 50006 w 140"/>
              <a:gd name="T23" fmla="*/ 30163 h 310"/>
              <a:gd name="T24" fmla="*/ 58737 w 140"/>
              <a:gd name="T25" fmla="*/ 0 h 310"/>
              <a:gd name="T26" fmla="*/ 111125 w 140"/>
              <a:gd name="T27" fmla="*/ 17462 h 3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0"/>
              <a:gd name="T43" fmla="*/ 0 h 310"/>
              <a:gd name="T44" fmla="*/ 140 w 140"/>
              <a:gd name="T45" fmla="*/ 310 h 3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0" h="310">
                <a:moveTo>
                  <a:pt x="140" y="11"/>
                </a:moveTo>
                <a:lnTo>
                  <a:pt x="125" y="41"/>
                </a:lnTo>
                <a:lnTo>
                  <a:pt x="109" y="81"/>
                </a:lnTo>
                <a:lnTo>
                  <a:pt x="70" y="171"/>
                </a:lnTo>
                <a:lnTo>
                  <a:pt x="15" y="310"/>
                </a:lnTo>
                <a:lnTo>
                  <a:pt x="11" y="289"/>
                </a:lnTo>
                <a:lnTo>
                  <a:pt x="8" y="260"/>
                </a:lnTo>
                <a:lnTo>
                  <a:pt x="0" y="190"/>
                </a:lnTo>
                <a:lnTo>
                  <a:pt x="8" y="168"/>
                </a:lnTo>
                <a:lnTo>
                  <a:pt x="19" y="128"/>
                </a:lnTo>
                <a:lnTo>
                  <a:pt x="46" y="52"/>
                </a:lnTo>
                <a:lnTo>
                  <a:pt x="63" y="19"/>
                </a:lnTo>
                <a:lnTo>
                  <a:pt x="74" y="0"/>
                </a:lnTo>
                <a:lnTo>
                  <a:pt x="140" y="11"/>
                </a:lnTo>
                <a:close/>
              </a:path>
            </a:pathLst>
          </a:custGeom>
          <a:solidFill>
            <a:srgbClr val="FF0000"/>
          </a:solidFill>
          <a:ln w="9525">
            <a:noFill/>
            <a:round/>
            <a:headEnd/>
            <a:tailEnd/>
          </a:ln>
        </p:spPr>
        <p:txBody>
          <a:bodyPr/>
          <a:lstStyle/>
          <a:p>
            <a:endParaRPr lang="nb-NO"/>
          </a:p>
        </p:txBody>
      </p:sp>
      <p:sp>
        <p:nvSpPr>
          <p:cNvPr id="3095" name="Freeform 25"/>
          <p:cNvSpPr>
            <a:spLocks/>
          </p:cNvSpPr>
          <p:nvPr/>
        </p:nvSpPr>
        <p:spPr bwMode="auto">
          <a:xfrm>
            <a:off x="2470150" y="3059113"/>
            <a:ext cx="161925" cy="315912"/>
          </a:xfrm>
          <a:custGeom>
            <a:avLst/>
            <a:gdLst>
              <a:gd name="T0" fmla="*/ 161925 w 206"/>
              <a:gd name="T1" fmla="*/ 306387 h 199"/>
              <a:gd name="T2" fmla="*/ 131269 w 206"/>
              <a:gd name="T3" fmla="*/ 312737 h 199"/>
              <a:gd name="T4" fmla="*/ 103758 w 206"/>
              <a:gd name="T5" fmla="*/ 315912 h 199"/>
              <a:gd name="T6" fmla="*/ 70744 w 206"/>
              <a:gd name="T7" fmla="*/ 315912 h 199"/>
              <a:gd name="T8" fmla="*/ 36158 w 206"/>
              <a:gd name="T9" fmla="*/ 315912 h 199"/>
              <a:gd name="T10" fmla="*/ 0 w 206"/>
              <a:gd name="T11" fmla="*/ 306387 h 199"/>
              <a:gd name="T12" fmla="*/ 0 w 206"/>
              <a:gd name="T13" fmla="*/ 254000 h 199"/>
              <a:gd name="T14" fmla="*/ 0 w 206"/>
              <a:gd name="T15" fmla="*/ 163512 h 199"/>
              <a:gd name="T16" fmla="*/ 3144 w 206"/>
              <a:gd name="T17" fmla="*/ 0 h 199"/>
              <a:gd name="T18" fmla="*/ 150134 w 206"/>
              <a:gd name="T19" fmla="*/ 3175 h 199"/>
              <a:gd name="T20" fmla="*/ 158781 w 206"/>
              <a:gd name="T21" fmla="*/ 157162 h 199"/>
              <a:gd name="T22" fmla="*/ 161925 w 206"/>
              <a:gd name="T23" fmla="*/ 306387 h 1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6"/>
              <a:gd name="T37" fmla="*/ 0 h 199"/>
              <a:gd name="T38" fmla="*/ 206 w 206"/>
              <a:gd name="T39" fmla="*/ 199 h 19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6" h="199">
                <a:moveTo>
                  <a:pt x="206" y="193"/>
                </a:moveTo>
                <a:lnTo>
                  <a:pt x="167" y="197"/>
                </a:lnTo>
                <a:lnTo>
                  <a:pt x="132" y="199"/>
                </a:lnTo>
                <a:lnTo>
                  <a:pt x="90" y="199"/>
                </a:lnTo>
                <a:lnTo>
                  <a:pt x="46" y="199"/>
                </a:lnTo>
                <a:lnTo>
                  <a:pt x="0" y="193"/>
                </a:lnTo>
                <a:lnTo>
                  <a:pt x="0" y="160"/>
                </a:lnTo>
                <a:lnTo>
                  <a:pt x="0" y="103"/>
                </a:lnTo>
                <a:lnTo>
                  <a:pt x="4" y="0"/>
                </a:lnTo>
                <a:lnTo>
                  <a:pt x="191" y="2"/>
                </a:lnTo>
                <a:lnTo>
                  <a:pt x="202" y="99"/>
                </a:lnTo>
                <a:lnTo>
                  <a:pt x="206" y="193"/>
                </a:lnTo>
                <a:close/>
              </a:path>
            </a:pathLst>
          </a:custGeom>
          <a:solidFill>
            <a:srgbClr val="FF0000"/>
          </a:solidFill>
          <a:ln w="9525">
            <a:noFill/>
            <a:round/>
            <a:headEnd/>
            <a:tailEnd/>
          </a:ln>
        </p:spPr>
        <p:txBody>
          <a:bodyPr/>
          <a:lstStyle/>
          <a:p>
            <a:endParaRPr lang="nb-NO"/>
          </a:p>
        </p:txBody>
      </p:sp>
      <p:sp>
        <p:nvSpPr>
          <p:cNvPr id="3096" name="Freeform 26"/>
          <p:cNvSpPr>
            <a:spLocks/>
          </p:cNvSpPr>
          <p:nvPr/>
        </p:nvSpPr>
        <p:spPr bwMode="auto">
          <a:xfrm>
            <a:off x="2506663" y="2917825"/>
            <a:ext cx="71437" cy="123825"/>
          </a:xfrm>
          <a:custGeom>
            <a:avLst/>
            <a:gdLst>
              <a:gd name="T0" fmla="*/ 71437 w 90"/>
              <a:gd name="T1" fmla="*/ 58738 h 78"/>
              <a:gd name="T2" fmla="*/ 68262 w 90"/>
              <a:gd name="T3" fmla="*/ 79375 h 78"/>
              <a:gd name="T4" fmla="*/ 59531 w 90"/>
              <a:gd name="T5" fmla="*/ 101600 h 78"/>
              <a:gd name="T6" fmla="*/ 52387 w 90"/>
              <a:gd name="T7" fmla="*/ 111125 h 78"/>
              <a:gd name="T8" fmla="*/ 46831 w 90"/>
              <a:gd name="T9" fmla="*/ 117475 h 78"/>
              <a:gd name="T10" fmla="*/ 38100 w 90"/>
              <a:gd name="T11" fmla="*/ 123825 h 78"/>
              <a:gd name="T12" fmla="*/ 32544 w 90"/>
              <a:gd name="T13" fmla="*/ 123825 h 78"/>
              <a:gd name="T14" fmla="*/ 22225 w 90"/>
              <a:gd name="T15" fmla="*/ 120650 h 78"/>
              <a:gd name="T16" fmla="*/ 13494 w 90"/>
              <a:gd name="T17" fmla="*/ 114300 h 78"/>
              <a:gd name="T18" fmla="*/ 10319 w 90"/>
              <a:gd name="T19" fmla="*/ 104775 h 78"/>
              <a:gd name="T20" fmla="*/ 7144 w 90"/>
              <a:gd name="T21" fmla="*/ 93662 h 78"/>
              <a:gd name="T22" fmla="*/ 3175 w 90"/>
              <a:gd name="T23" fmla="*/ 65087 h 78"/>
              <a:gd name="T24" fmla="*/ 0 w 90"/>
              <a:gd name="T25" fmla="*/ 52388 h 78"/>
              <a:gd name="T26" fmla="*/ 3175 w 90"/>
              <a:gd name="T27" fmla="*/ 3175 h 78"/>
              <a:gd name="T28" fmla="*/ 7144 w 90"/>
              <a:gd name="T29" fmla="*/ 0 h 78"/>
              <a:gd name="T30" fmla="*/ 10319 w 90"/>
              <a:gd name="T31" fmla="*/ 0 h 78"/>
              <a:gd name="T32" fmla="*/ 22225 w 90"/>
              <a:gd name="T33" fmla="*/ 0 h 78"/>
              <a:gd name="T34" fmla="*/ 34925 w 90"/>
              <a:gd name="T35" fmla="*/ 0 h 78"/>
              <a:gd name="T36" fmla="*/ 43656 w 90"/>
              <a:gd name="T37" fmla="*/ 6350 h 78"/>
              <a:gd name="T38" fmla="*/ 57150 w 90"/>
              <a:gd name="T39" fmla="*/ 12700 h 78"/>
              <a:gd name="T40" fmla="*/ 62706 w 90"/>
              <a:gd name="T41" fmla="*/ 23812 h 78"/>
              <a:gd name="T42" fmla="*/ 68262 w 90"/>
              <a:gd name="T43" fmla="*/ 41275 h 78"/>
              <a:gd name="T44" fmla="*/ 71437 w 90"/>
              <a:gd name="T45" fmla="*/ 58738 h 7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0"/>
              <a:gd name="T70" fmla="*/ 0 h 78"/>
              <a:gd name="T71" fmla="*/ 90 w 90"/>
              <a:gd name="T72" fmla="*/ 78 h 7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0" h="78">
                <a:moveTo>
                  <a:pt x="90" y="37"/>
                </a:moveTo>
                <a:lnTo>
                  <a:pt x="86" y="50"/>
                </a:lnTo>
                <a:lnTo>
                  <a:pt x="75" y="64"/>
                </a:lnTo>
                <a:lnTo>
                  <a:pt x="66" y="70"/>
                </a:lnTo>
                <a:lnTo>
                  <a:pt x="59" y="74"/>
                </a:lnTo>
                <a:lnTo>
                  <a:pt x="48" y="78"/>
                </a:lnTo>
                <a:lnTo>
                  <a:pt x="41" y="78"/>
                </a:lnTo>
                <a:lnTo>
                  <a:pt x="28" y="76"/>
                </a:lnTo>
                <a:lnTo>
                  <a:pt x="17" y="72"/>
                </a:lnTo>
                <a:lnTo>
                  <a:pt x="13" y="66"/>
                </a:lnTo>
                <a:lnTo>
                  <a:pt x="9" y="59"/>
                </a:lnTo>
                <a:lnTo>
                  <a:pt x="4" y="41"/>
                </a:lnTo>
                <a:lnTo>
                  <a:pt x="0" y="33"/>
                </a:lnTo>
                <a:lnTo>
                  <a:pt x="4" y="2"/>
                </a:lnTo>
                <a:lnTo>
                  <a:pt x="9" y="0"/>
                </a:lnTo>
                <a:lnTo>
                  <a:pt x="13" y="0"/>
                </a:lnTo>
                <a:lnTo>
                  <a:pt x="28" y="0"/>
                </a:lnTo>
                <a:lnTo>
                  <a:pt x="44" y="0"/>
                </a:lnTo>
                <a:lnTo>
                  <a:pt x="55" y="4"/>
                </a:lnTo>
                <a:lnTo>
                  <a:pt x="72" y="8"/>
                </a:lnTo>
                <a:lnTo>
                  <a:pt x="79" y="15"/>
                </a:lnTo>
                <a:lnTo>
                  <a:pt x="86" y="26"/>
                </a:lnTo>
                <a:lnTo>
                  <a:pt x="90" y="37"/>
                </a:lnTo>
                <a:close/>
              </a:path>
            </a:pathLst>
          </a:custGeom>
          <a:solidFill>
            <a:srgbClr val="FF0000"/>
          </a:solidFill>
          <a:ln w="9525">
            <a:noFill/>
            <a:round/>
            <a:headEnd/>
            <a:tailEnd/>
          </a:ln>
        </p:spPr>
        <p:txBody>
          <a:bodyPr/>
          <a:lstStyle/>
          <a:p>
            <a:endParaRPr lang="nb-NO"/>
          </a:p>
        </p:txBody>
      </p:sp>
      <p:sp>
        <p:nvSpPr>
          <p:cNvPr id="3097" name="Freeform 27"/>
          <p:cNvSpPr>
            <a:spLocks/>
          </p:cNvSpPr>
          <p:nvPr/>
        </p:nvSpPr>
        <p:spPr bwMode="auto">
          <a:xfrm>
            <a:off x="2640013" y="3094038"/>
            <a:ext cx="114300" cy="479425"/>
          </a:xfrm>
          <a:custGeom>
            <a:avLst/>
            <a:gdLst>
              <a:gd name="T0" fmla="*/ 55951 w 143"/>
              <a:gd name="T1" fmla="*/ 0 h 302"/>
              <a:gd name="T2" fmla="*/ 61546 w 143"/>
              <a:gd name="T3" fmla="*/ 14288 h 302"/>
              <a:gd name="T4" fmla="*/ 68740 w 143"/>
              <a:gd name="T5" fmla="*/ 39687 h 302"/>
              <a:gd name="T6" fmla="*/ 80729 w 143"/>
              <a:gd name="T7" fmla="*/ 104775 h 302"/>
              <a:gd name="T8" fmla="*/ 99913 w 143"/>
              <a:gd name="T9" fmla="*/ 196850 h 302"/>
              <a:gd name="T10" fmla="*/ 105508 w 143"/>
              <a:gd name="T11" fmla="*/ 242887 h 302"/>
              <a:gd name="T12" fmla="*/ 111902 w 143"/>
              <a:gd name="T13" fmla="*/ 292100 h 302"/>
              <a:gd name="T14" fmla="*/ 114300 w 143"/>
              <a:gd name="T15" fmla="*/ 336550 h 302"/>
              <a:gd name="T16" fmla="*/ 114300 w 143"/>
              <a:gd name="T17" fmla="*/ 385762 h 302"/>
              <a:gd name="T18" fmla="*/ 108705 w 143"/>
              <a:gd name="T19" fmla="*/ 430213 h 302"/>
              <a:gd name="T20" fmla="*/ 103110 w 143"/>
              <a:gd name="T21" fmla="*/ 479425 h 302"/>
              <a:gd name="T22" fmla="*/ 86324 w 143"/>
              <a:gd name="T23" fmla="*/ 406400 h 302"/>
              <a:gd name="T24" fmla="*/ 61546 w 143"/>
              <a:gd name="T25" fmla="*/ 274637 h 302"/>
              <a:gd name="T26" fmla="*/ 31173 w 143"/>
              <a:gd name="T27" fmla="*/ 125412 h 302"/>
              <a:gd name="T28" fmla="*/ 11990 w 143"/>
              <a:gd name="T29" fmla="*/ 63500 h 302"/>
              <a:gd name="T30" fmla="*/ 0 w 143"/>
              <a:gd name="T31" fmla="*/ 11112 h 302"/>
              <a:gd name="T32" fmla="*/ 55951 w 143"/>
              <a:gd name="T33" fmla="*/ 0 h 3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3"/>
              <a:gd name="T52" fmla="*/ 0 h 302"/>
              <a:gd name="T53" fmla="*/ 143 w 143"/>
              <a:gd name="T54" fmla="*/ 302 h 30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3" h="302">
                <a:moveTo>
                  <a:pt x="70" y="0"/>
                </a:moveTo>
                <a:lnTo>
                  <a:pt x="77" y="9"/>
                </a:lnTo>
                <a:lnTo>
                  <a:pt x="86" y="25"/>
                </a:lnTo>
                <a:lnTo>
                  <a:pt x="101" y="66"/>
                </a:lnTo>
                <a:lnTo>
                  <a:pt x="125" y="124"/>
                </a:lnTo>
                <a:lnTo>
                  <a:pt x="132" y="153"/>
                </a:lnTo>
                <a:lnTo>
                  <a:pt x="140" y="184"/>
                </a:lnTo>
                <a:lnTo>
                  <a:pt x="143" y="212"/>
                </a:lnTo>
                <a:lnTo>
                  <a:pt x="143" y="243"/>
                </a:lnTo>
                <a:lnTo>
                  <a:pt x="136" y="271"/>
                </a:lnTo>
                <a:lnTo>
                  <a:pt x="129" y="302"/>
                </a:lnTo>
                <a:lnTo>
                  <a:pt x="108" y="256"/>
                </a:lnTo>
                <a:lnTo>
                  <a:pt x="77" y="173"/>
                </a:lnTo>
                <a:lnTo>
                  <a:pt x="39" y="79"/>
                </a:lnTo>
                <a:lnTo>
                  <a:pt x="15" y="40"/>
                </a:lnTo>
                <a:lnTo>
                  <a:pt x="0" y="7"/>
                </a:lnTo>
                <a:lnTo>
                  <a:pt x="70" y="0"/>
                </a:lnTo>
                <a:close/>
              </a:path>
            </a:pathLst>
          </a:custGeom>
          <a:solidFill>
            <a:srgbClr val="FF0000"/>
          </a:solidFill>
          <a:ln w="9525">
            <a:noFill/>
            <a:round/>
            <a:headEnd/>
            <a:tailEnd/>
          </a:ln>
        </p:spPr>
        <p:txBody>
          <a:bodyPr/>
          <a:lstStyle/>
          <a:p>
            <a:endParaRPr lang="nb-NO"/>
          </a:p>
        </p:txBody>
      </p:sp>
      <p:sp>
        <p:nvSpPr>
          <p:cNvPr id="3098" name="Freeform 28"/>
          <p:cNvSpPr>
            <a:spLocks/>
          </p:cNvSpPr>
          <p:nvPr/>
        </p:nvSpPr>
        <p:spPr bwMode="auto">
          <a:xfrm>
            <a:off x="2835275" y="3087688"/>
            <a:ext cx="111125" cy="492125"/>
          </a:xfrm>
          <a:custGeom>
            <a:avLst/>
            <a:gdLst>
              <a:gd name="T0" fmla="*/ 111125 w 140"/>
              <a:gd name="T1" fmla="*/ 17462 h 310"/>
              <a:gd name="T2" fmla="*/ 99219 w 140"/>
              <a:gd name="T3" fmla="*/ 65087 h 310"/>
              <a:gd name="T4" fmla="*/ 83344 w 140"/>
              <a:gd name="T5" fmla="*/ 128587 h 310"/>
              <a:gd name="T6" fmla="*/ 55563 w 140"/>
              <a:gd name="T7" fmla="*/ 271462 h 310"/>
              <a:gd name="T8" fmla="*/ 11906 w 140"/>
              <a:gd name="T9" fmla="*/ 492125 h 310"/>
              <a:gd name="T10" fmla="*/ 5556 w 140"/>
              <a:gd name="T11" fmla="*/ 458788 h 310"/>
              <a:gd name="T12" fmla="*/ 3175 w 140"/>
              <a:gd name="T13" fmla="*/ 412750 h 310"/>
              <a:gd name="T14" fmla="*/ 0 w 140"/>
              <a:gd name="T15" fmla="*/ 301625 h 310"/>
              <a:gd name="T16" fmla="*/ 3175 w 140"/>
              <a:gd name="T17" fmla="*/ 266700 h 310"/>
              <a:gd name="T18" fmla="*/ 11906 w 140"/>
              <a:gd name="T19" fmla="*/ 203200 h 310"/>
              <a:gd name="T20" fmla="*/ 36512 w 140"/>
              <a:gd name="T21" fmla="*/ 82550 h 310"/>
              <a:gd name="T22" fmla="*/ 46831 w 140"/>
              <a:gd name="T23" fmla="*/ 30163 h 310"/>
              <a:gd name="T24" fmla="*/ 55563 w 140"/>
              <a:gd name="T25" fmla="*/ 0 h 310"/>
              <a:gd name="T26" fmla="*/ 111125 w 140"/>
              <a:gd name="T27" fmla="*/ 17462 h 3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0"/>
              <a:gd name="T43" fmla="*/ 0 h 310"/>
              <a:gd name="T44" fmla="*/ 140 w 140"/>
              <a:gd name="T45" fmla="*/ 310 h 3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0" h="310">
                <a:moveTo>
                  <a:pt x="140" y="11"/>
                </a:moveTo>
                <a:lnTo>
                  <a:pt x="125" y="41"/>
                </a:lnTo>
                <a:lnTo>
                  <a:pt x="105" y="81"/>
                </a:lnTo>
                <a:lnTo>
                  <a:pt x="70" y="171"/>
                </a:lnTo>
                <a:lnTo>
                  <a:pt x="15" y="310"/>
                </a:lnTo>
                <a:lnTo>
                  <a:pt x="7" y="289"/>
                </a:lnTo>
                <a:lnTo>
                  <a:pt x="4" y="260"/>
                </a:lnTo>
                <a:lnTo>
                  <a:pt x="0" y="190"/>
                </a:lnTo>
                <a:lnTo>
                  <a:pt x="4" y="168"/>
                </a:lnTo>
                <a:lnTo>
                  <a:pt x="15" y="128"/>
                </a:lnTo>
                <a:lnTo>
                  <a:pt x="46" y="52"/>
                </a:lnTo>
                <a:lnTo>
                  <a:pt x="59" y="19"/>
                </a:lnTo>
                <a:lnTo>
                  <a:pt x="70" y="0"/>
                </a:lnTo>
                <a:lnTo>
                  <a:pt x="140" y="11"/>
                </a:lnTo>
                <a:close/>
              </a:path>
            </a:pathLst>
          </a:custGeom>
          <a:solidFill>
            <a:srgbClr val="FF0000"/>
          </a:solidFill>
          <a:ln w="9525">
            <a:noFill/>
            <a:round/>
            <a:headEnd/>
            <a:tailEnd/>
          </a:ln>
        </p:spPr>
        <p:txBody>
          <a:bodyPr/>
          <a:lstStyle/>
          <a:p>
            <a:endParaRPr lang="nb-NO"/>
          </a:p>
        </p:txBody>
      </p:sp>
      <p:sp>
        <p:nvSpPr>
          <p:cNvPr id="3099" name="Freeform 29"/>
          <p:cNvSpPr>
            <a:spLocks/>
          </p:cNvSpPr>
          <p:nvPr/>
        </p:nvSpPr>
        <p:spPr bwMode="auto">
          <a:xfrm>
            <a:off x="2959100" y="3059113"/>
            <a:ext cx="166688" cy="315912"/>
          </a:xfrm>
          <a:custGeom>
            <a:avLst/>
            <a:gdLst>
              <a:gd name="T0" fmla="*/ 166688 w 210"/>
              <a:gd name="T1" fmla="*/ 306387 h 199"/>
              <a:gd name="T2" fmla="*/ 132557 w 210"/>
              <a:gd name="T3" fmla="*/ 312737 h 199"/>
              <a:gd name="T4" fmla="*/ 104775 w 210"/>
              <a:gd name="T5" fmla="*/ 315912 h 199"/>
              <a:gd name="T6" fmla="*/ 74613 w 210"/>
              <a:gd name="T7" fmla="*/ 315912 h 199"/>
              <a:gd name="T8" fmla="*/ 36513 w 210"/>
              <a:gd name="T9" fmla="*/ 315912 h 199"/>
              <a:gd name="T10" fmla="*/ 3175 w 210"/>
              <a:gd name="T11" fmla="*/ 306387 h 199"/>
              <a:gd name="T12" fmla="*/ 0 w 210"/>
              <a:gd name="T13" fmla="*/ 254000 h 199"/>
              <a:gd name="T14" fmla="*/ 3175 w 210"/>
              <a:gd name="T15" fmla="*/ 163512 h 199"/>
              <a:gd name="T16" fmla="*/ 3175 w 210"/>
              <a:gd name="T17" fmla="*/ 0 h 199"/>
              <a:gd name="T18" fmla="*/ 154782 w 210"/>
              <a:gd name="T19" fmla="*/ 3175 h 199"/>
              <a:gd name="T20" fmla="*/ 160338 w 210"/>
              <a:gd name="T21" fmla="*/ 157162 h 199"/>
              <a:gd name="T22" fmla="*/ 166688 w 210"/>
              <a:gd name="T23" fmla="*/ 306387 h 1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0"/>
              <a:gd name="T37" fmla="*/ 0 h 199"/>
              <a:gd name="T38" fmla="*/ 210 w 210"/>
              <a:gd name="T39" fmla="*/ 199 h 19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0" h="199">
                <a:moveTo>
                  <a:pt x="210" y="193"/>
                </a:moveTo>
                <a:lnTo>
                  <a:pt x="167" y="197"/>
                </a:lnTo>
                <a:lnTo>
                  <a:pt x="132" y="199"/>
                </a:lnTo>
                <a:lnTo>
                  <a:pt x="94" y="199"/>
                </a:lnTo>
                <a:lnTo>
                  <a:pt x="46" y="199"/>
                </a:lnTo>
                <a:lnTo>
                  <a:pt x="4" y="193"/>
                </a:lnTo>
                <a:lnTo>
                  <a:pt x="0" y="160"/>
                </a:lnTo>
                <a:lnTo>
                  <a:pt x="4" y="103"/>
                </a:lnTo>
                <a:lnTo>
                  <a:pt x="4" y="0"/>
                </a:lnTo>
                <a:lnTo>
                  <a:pt x="195" y="2"/>
                </a:lnTo>
                <a:lnTo>
                  <a:pt x="202" y="99"/>
                </a:lnTo>
                <a:lnTo>
                  <a:pt x="210" y="193"/>
                </a:lnTo>
                <a:close/>
              </a:path>
            </a:pathLst>
          </a:custGeom>
          <a:solidFill>
            <a:srgbClr val="FF0000"/>
          </a:solidFill>
          <a:ln w="9525">
            <a:noFill/>
            <a:round/>
            <a:headEnd/>
            <a:tailEnd/>
          </a:ln>
        </p:spPr>
        <p:txBody>
          <a:bodyPr/>
          <a:lstStyle/>
          <a:p>
            <a:endParaRPr lang="nb-NO"/>
          </a:p>
        </p:txBody>
      </p:sp>
      <p:sp>
        <p:nvSpPr>
          <p:cNvPr id="3100" name="Freeform 30"/>
          <p:cNvSpPr>
            <a:spLocks/>
          </p:cNvSpPr>
          <p:nvPr/>
        </p:nvSpPr>
        <p:spPr bwMode="auto">
          <a:xfrm>
            <a:off x="2998788" y="2917825"/>
            <a:ext cx="71437" cy="123825"/>
          </a:xfrm>
          <a:custGeom>
            <a:avLst/>
            <a:gdLst>
              <a:gd name="T0" fmla="*/ 71437 w 90"/>
              <a:gd name="T1" fmla="*/ 58738 h 78"/>
              <a:gd name="T2" fmla="*/ 68262 w 90"/>
              <a:gd name="T3" fmla="*/ 79375 h 78"/>
              <a:gd name="T4" fmla="*/ 59531 w 90"/>
              <a:gd name="T5" fmla="*/ 101600 h 78"/>
              <a:gd name="T6" fmla="*/ 52387 w 90"/>
              <a:gd name="T7" fmla="*/ 111125 h 78"/>
              <a:gd name="T8" fmla="*/ 46831 w 90"/>
              <a:gd name="T9" fmla="*/ 117475 h 78"/>
              <a:gd name="T10" fmla="*/ 38100 w 90"/>
              <a:gd name="T11" fmla="*/ 123825 h 78"/>
              <a:gd name="T12" fmla="*/ 27781 w 90"/>
              <a:gd name="T13" fmla="*/ 123825 h 78"/>
              <a:gd name="T14" fmla="*/ 19050 w 90"/>
              <a:gd name="T15" fmla="*/ 120650 h 78"/>
              <a:gd name="T16" fmla="*/ 12700 w 90"/>
              <a:gd name="T17" fmla="*/ 114300 h 78"/>
              <a:gd name="T18" fmla="*/ 7144 w 90"/>
              <a:gd name="T19" fmla="*/ 104775 h 78"/>
              <a:gd name="T20" fmla="*/ 2381 w 90"/>
              <a:gd name="T21" fmla="*/ 93662 h 78"/>
              <a:gd name="T22" fmla="*/ 0 w 90"/>
              <a:gd name="T23" fmla="*/ 65087 h 78"/>
              <a:gd name="T24" fmla="*/ 0 w 90"/>
              <a:gd name="T25" fmla="*/ 52388 h 78"/>
              <a:gd name="T26" fmla="*/ 2381 w 90"/>
              <a:gd name="T27" fmla="*/ 3175 h 78"/>
              <a:gd name="T28" fmla="*/ 7144 w 90"/>
              <a:gd name="T29" fmla="*/ 0 h 78"/>
              <a:gd name="T30" fmla="*/ 10319 w 90"/>
              <a:gd name="T31" fmla="*/ 0 h 78"/>
              <a:gd name="T32" fmla="*/ 19050 w 90"/>
              <a:gd name="T33" fmla="*/ 0 h 78"/>
              <a:gd name="T34" fmla="*/ 31750 w 90"/>
              <a:gd name="T35" fmla="*/ 0 h 78"/>
              <a:gd name="T36" fmla="*/ 43656 w 90"/>
              <a:gd name="T37" fmla="*/ 6350 h 78"/>
              <a:gd name="T38" fmla="*/ 52387 w 90"/>
              <a:gd name="T39" fmla="*/ 12700 h 78"/>
              <a:gd name="T40" fmla="*/ 62706 w 90"/>
              <a:gd name="T41" fmla="*/ 23812 h 78"/>
              <a:gd name="T42" fmla="*/ 68262 w 90"/>
              <a:gd name="T43" fmla="*/ 41275 h 78"/>
              <a:gd name="T44" fmla="*/ 71437 w 90"/>
              <a:gd name="T45" fmla="*/ 58738 h 7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0"/>
              <a:gd name="T70" fmla="*/ 0 h 78"/>
              <a:gd name="T71" fmla="*/ 90 w 90"/>
              <a:gd name="T72" fmla="*/ 78 h 7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0" h="78">
                <a:moveTo>
                  <a:pt x="90" y="37"/>
                </a:moveTo>
                <a:lnTo>
                  <a:pt x="86" y="50"/>
                </a:lnTo>
                <a:lnTo>
                  <a:pt x="75" y="64"/>
                </a:lnTo>
                <a:lnTo>
                  <a:pt x="66" y="70"/>
                </a:lnTo>
                <a:lnTo>
                  <a:pt x="59" y="74"/>
                </a:lnTo>
                <a:lnTo>
                  <a:pt x="48" y="78"/>
                </a:lnTo>
                <a:lnTo>
                  <a:pt x="35" y="78"/>
                </a:lnTo>
                <a:lnTo>
                  <a:pt x="24" y="76"/>
                </a:lnTo>
                <a:lnTo>
                  <a:pt x="16" y="72"/>
                </a:lnTo>
                <a:lnTo>
                  <a:pt x="9" y="66"/>
                </a:lnTo>
                <a:lnTo>
                  <a:pt x="3" y="59"/>
                </a:lnTo>
                <a:lnTo>
                  <a:pt x="0" y="41"/>
                </a:lnTo>
                <a:lnTo>
                  <a:pt x="0" y="33"/>
                </a:lnTo>
                <a:lnTo>
                  <a:pt x="3" y="2"/>
                </a:lnTo>
                <a:lnTo>
                  <a:pt x="9" y="0"/>
                </a:lnTo>
                <a:lnTo>
                  <a:pt x="13" y="0"/>
                </a:lnTo>
                <a:lnTo>
                  <a:pt x="24" y="0"/>
                </a:lnTo>
                <a:lnTo>
                  <a:pt x="40" y="0"/>
                </a:lnTo>
                <a:lnTo>
                  <a:pt x="55" y="4"/>
                </a:lnTo>
                <a:lnTo>
                  <a:pt x="66" y="8"/>
                </a:lnTo>
                <a:lnTo>
                  <a:pt x="79" y="15"/>
                </a:lnTo>
                <a:lnTo>
                  <a:pt x="86" y="26"/>
                </a:lnTo>
                <a:lnTo>
                  <a:pt x="90" y="37"/>
                </a:lnTo>
                <a:close/>
              </a:path>
            </a:pathLst>
          </a:custGeom>
          <a:solidFill>
            <a:srgbClr val="FF0000"/>
          </a:solidFill>
          <a:ln w="9525">
            <a:noFill/>
            <a:round/>
            <a:headEnd/>
            <a:tailEnd/>
          </a:ln>
        </p:spPr>
        <p:txBody>
          <a:bodyPr/>
          <a:lstStyle/>
          <a:p>
            <a:endParaRPr lang="nb-NO"/>
          </a:p>
        </p:txBody>
      </p:sp>
      <p:sp>
        <p:nvSpPr>
          <p:cNvPr id="3101" name="Freeform 31"/>
          <p:cNvSpPr>
            <a:spLocks/>
          </p:cNvSpPr>
          <p:nvPr/>
        </p:nvSpPr>
        <p:spPr bwMode="auto">
          <a:xfrm>
            <a:off x="3130550" y="3094038"/>
            <a:ext cx="112713" cy="479425"/>
          </a:xfrm>
          <a:custGeom>
            <a:avLst/>
            <a:gdLst>
              <a:gd name="T0" fmla="*/ 55174 w 143"/>
              <a:gd name="T1" fmla="*/ 0 h 302"/>
              <a:gd name="T2" fmla="*/ 60692 w 143"/>
              <a:gd name="T3" fmla="*/ 14288 h 302"/>
              <a:gd name="T4" fmla="*/ 69362 w 143"/>
              <a:gd name="T5" fmla="*/ 39687 h 302"/>
              <a:gd name="T6" fmla="*/ 82761 w 143"/>
              <a:gd name="T7" fmla="*/ 104775 h 302"/>
              <a:gd name="T8" fmla="*/ 98525 w 143"/>
              <a:gd name="T9" fmla="*/ 196850 h 302"/>
              <a:gd name="T10" fmla="*/ 107196 w 143"/>
              <a:gd name="T11" fmla="*/ 242887 h 302"/>
              <a:gd name="T12" fmla="*/ 110348 w 143"/>
              <a:gd name="T13" fmla="*/ 292100 h 302"/>
              <a:gd name="T14" fmla="*/ 112713 w 143"/>
              <a:gd name="T15" fmla="*/ 336550 h 302"/>
              <a:gd name="T16" fmla="*/ 112713 w 143"/>
              <a:gd name="T17" fmla="*/ 385762 h 302"/>
              <a:gd name="T18" fmla="*/ 110348 w 143"/>
              <a:gd name="T19" fmla="*/ 430213 h 302"/>
              <a:gd name="T20" fmla="*/ 101678 w 143"/>
              <a:gd name="T21" fmla="*/ 479425 h 302"/>
              <a:gd name="T22" fmla="*/ 85126 w 143"/>
              <a:gd name="T23" fmla="*/ 406400 h 302"/>
              <a:gd name="T24" fmla="*/ 60692 w 143"/>
              <a:gd name="T25" fmla="*/ 274637 h 302"/>
              <a:gd name="T26" fmla="*/ 30740 w 143"/>
              <a:gd name="T27" fmla="*/ 125412 h 302"/>
              <a:gd name="T28" fmla="*/ 14188 w 143"/>
              <a:gd name="T29" fmla="*/ 63500 h 302"/>
              <a:gd name="T30" fmla="*/ 0 w 143"/>
              <a:gd name="T31" fmla="*/ 11112 h 302"/>
              <a:gd name="T32" fmla="*/ 55174 w 143"/>
              <a:gd name="T33" fmla="*/ 0 h 3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3"/>
              <a:gd name="T52" fmla="*/ 0 h 302"/>
              <a:gd name="T53" fmla="*/ 143 w 143"/>
              <a:gd name="T54" fmla="*/ 302 h 30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3" h="302">
                <a:moveTo>
                  <a:pt x="70" y="0"/>
                </a:moveTo>
                <a:lnTo>
                  <a:pt x="77" y="9"/>
                </a:lnTo>
                <a:lnTo>
                  <a:pt x="88" y="25"/>
                </a:lnTo>
                <a:lnTo>
                  <a:pt x="105" y="66"/>
                </a:lnTo>
                <a:lnTo>
                  <a:pt x="125" y="124"/>
                </a:lnTo>
                <a:lnTo>
                  <a:pt x="136" y="153"/>
                </a:lnTo>
                <a:lnTo>
                  <a:pt x="140" y="184"/>
                </a:lnTo>
                <a:lnTo>
                  <a:pt x="143" y="212"/>
                </a:lnTo>
                <a:lnTo>
                  <a:pt x="143" y="243"/>
                </a:lnTo>
                <a:lnTo>
                  <a:pt x="140" y="271"/>
                </a:lnTo>
                <a:lnTo>
                  <a:pt x="129" y="302"/>
                </a:lnTo>
                <a:lnTo>
                  <a:pt x="108" y="256"/>
                </a:lnTo>
                <a:lnTo>
                  <a:pt x="77" y="173"/>
                </a:lnTo>
                <a:lnTo>
                  <a:pt x="39" y="79"/>
                </a:lnTo>
                <a:lnTo>
                  <a:pt x="18" y="40"/>
                </a:lnTo>
                <a:lnTo>
                  <a:pt x="0" y="7"/>
                </a:lnTo>
                <a:lnTo>
                  <a:pt x="70" y="0"/>
                </a:lnTo>
                <a:close/>
              </a:path>
            </a:pathLst>
          </a:custGeom>
          <a:solidFill>
            <a:srgbClr val="FF0000"/>
          </a:solidFill>
          <a:ln w="9525">
            <a:noFill/>
            <a:round/>
            <a:headEnd/>
            <a:tailEnd/>
          </a:ln>
        </p:spPr>
        <p:txBody>
          <a:bodyPr/>
          <a:lstStyle/>
          <a:p>
            <a:endParaRPr lang="nb-NO"/>
          </a:p>
        </p:txBody>
      </p:sp>
      <p:sp>
        <p:nvSpPr>
          <p:cNvPr id="494624" name="Freeform 32"/>
          <p:cNvSpPr>
            <a:spLocks/>
          </p:cNvSpPr>
          <p:nvPr/>
        </p:nvSpPr>
        <p:spPr bwMode="auto">
          <a:xfrm>
            <a:off x="3327400" y="3087688"/>
            <a:ext cx="111125" cy="492125"/>
          </a:xfrm>
          <a:custGeom>
            <a:avLst/>
            <a:gdLst/>
            <a:ahLst/>
            <a:cxnLst>
              <a:cxn ang="0">
                <a:pos x="139" y="11"/>
              </a:cxn>
              <a:cxn ang="0">
                <a:pos x="119" y="41"/>
              </a:cxn>
              <a:cxn ang="0">
                <a:pos x="104" y="81"/>
              </a:cxn>
              <a:cxn ang="0">
                <a:pos x="70" y="171"/>
              </a:cxn>
              <a:cxn ang="0">
                <a:pos x="14" y="310"/>
              </a:cxn>
              <a:cxn ang="0">
                <a:pos x="11" y="310"/>
              </a:cxn>
              <a:cxn ang="0">
                <a:pos x="7" y="289"/>
              </a:cxn>
              <a:cxn ang="0">
                <a:pos x="3" y="260"/>
              </a:cxn>
              <a:cxn ang="0">
                <a:pos x="0" y="190"/>
              </a:cxn>
              <a:cxn ang="0">
                <a:pos x="3" y="168"/>
              </a:cxn>
              <a:cxn ang="0">
                <a:pos x="14" y="128"/>
              </a:cxn>
              <a:cxn ang="0">
                <a:pos x="42" y="52"/>
              </a:cxn>
              <a:cxn ang="0">
                <a:pos x="57" y="19"/>
              </a:cxn>
              <a:cxn ang="0">
                <a:pos x="70" y="0"/>
              </a:cxn>
              <a:cxn ang="0">
                <a:pos x="139" y="11"/>
              </a:cxn>
            </a:cxnLst>
            <a:rect l="0" t="0" r="r" b="b"/>
            <a:pathLst>
              <a:path w="139" h="310">
                <a:moveTo>
                  <a:pt x="139" y="11"/>
                </a:moveTo>
                <a:lnTo>
                  <a:pt x="119" y="41"/>
                </a:lnTo>
                <a:lnTo>
                  <a:pt x="104" y="81"/>
                </a:lnTo>
                <a:lnTo>
                  <a:pt x="70" y="171"/>
                </a:lnTo>
                <a:lnTo>
                  <a:pt x="14" y="310"/>
                </a:lnTo>
                <a:lnTo>
                  <a:pt x="11" y="310"/>
                </a:lnTo>
                <a:lnTo>
                  <a:pt x="7" y="289"/>
                </a:lnTo>
                <a:lnTo>
                  <a:pt x="3" y="260"/>
                </a:lnTo>
                <a:lnTo>
                  <a:pt x="0" y="190"/>
                </a:lnTo>
                <a:lnTo>
                  <a:pt x="3" y="168"/>
                </a:lnTo>
                <a:lnTo>
                  <a:pt x="14" y="128"/>
                </a:lnTo>
                <a:lnTo>
                  <a:pt x="42" y="52"/>
                </a:lnTo>
                <a:lnTo>
                  <a:pt x="57" y="19"/>
                </a:lnTo>
                <a:lnTo>
                  <a:pt x="70" y="0"/>
                </a:lnTo>
                <a:lnTo>
                  <a:pt x="139" y="11"/>
                </a:lnTo>
                <a:close/>
              </a:path>
            </a:pathLst>
          </a:custGeom>
          <a:solidFill>
            <a:schemeClr val="bg1">
              <a:lumMod val="65000"/>
            </a:schemeClr>
          </a:solidFill>
          <a:ln w="9525">
            <a:noFill/>
            <a:round/>
            <a:headEnd/>
            <a:tailEnd/>
          </a:ln>
        </p:spPr>
        <p:txBody>
          <a:bodyPr/>
          <a:lstStyle/>
          <a:p>
            <a:pPr>
              <a:defRPr/>
            </a:pPr>
            <a:endParaRPr lang="nb-NO"/>
          </a:p>
        </p:txBody>
      </p:sp>
      <p:sp>
        <p:nvSpPr>
          <p:cNvPr id="494625" name="Freeform 33"/>
          <p:cNvSpPr>
            <a:spLocks/>
          </p:cNvSpPr>
          <p:nvPr/>
        </p:nvSpPr>
        <p:spPr bwMode="auto">
          <a:xfrm>
            <a:off x="3451225" y="3059113"/>
            <a:ext cx="166688" cy="315912"/>
          </a:xfrm>
          <a:custGeom>
            <a:avLst/>
            <a:gdLst/>
            <a:ahLst/>
            <a:cxnLst>
              <a:cxn ang="0">
                <a:pos x="209" y="193"/>
              </a:cxn>
              <a:cxn ang="0">
                <a:pos x="167" y="197"/>
              </a:cxn>
              <a:cxn ang="0">
                <a:pos x="132" y="199"/>
              </a:cxn>
              <a:cxn ang="0">
                <a:pos x="88" y="199"/>
              </a:cxn>
              <a:cxn ang="0">
                <a:pos x="46" y="199"/>
              </a:cxn>
              <a:cxn ang="0">
                <a:pos x="0" y="193"/>
              </a:cxn>
              <a:cxn ang="0">
                <a:pos x="0" y="160"/>
              </a:cxn>
              <a:cxn ang="0">
                <a:pos x="0" y="103"/>
              </a:cxn>
              <a:cxn ang="0">
                <a:pos x="4" y="0"/>
              </a:cxn>
              <a:cxn ang="0">
                <a:pos x="194" y="2"/>
              </a:cxn>
              <a:cxn ang="0">
                <a:pos x="202" y="99"/>
              </a:cxn>
              <a:cxn ang="0">
                <a:pos x="209" y="193"/>
              </a:cxn>
            </a:cxnLst>
            <a:rect l="0" t="0" r="r" b="b"/>
            <a:pathLst>
              <a:path w="209" h="199">
                <a:moveTo>
                  <a:pt x="209" y="193"/>
                </a:moveTo>
                <a:lnTo>
                  <a:pt x="167" y="197"/>
                </a:lnTo>
                <a:lnTo>
                  <a:pt x="132" y="199"/>
                </a:lnTo>
                <a:lnTo>
                  <a:pt x="88" y="199"/>
                </a:lnTo>
                <a:lnTo>
                  <a:pt x="46" y="199"/>
                </a:lnTo>
                <a:lnTo>
                  <a:pt x="0" y="193"/>
                </a:lnTo>
                <a:lnTo>
                  <a:pt x="0" y="160"/>
                </a:lnTo>
                <a:lnTo>
                  <a:pt x="0" y="103"/>
                </a:lnTo>
                <a:lnTo>
                  <a:pt x="4" y="0"/>
                </a:lnTo>
                <a:lnTo>
                  <a:pt x="194" y="2"/>
                </a:lnTo>
                <a:lnTo>
                  <a:pt x="202" y="99"/>
                </a:lnTo>
                <a:lnTo>
                  <a:pt x="209" y="193"/>
                </a:lnTo>
                <a:close/>
              </a:path>
            </a:pathLst>
          </a:custGeom>
          <a:solidFill>
            <a:schemeClr val="bg1">
              <a:lumMod val="65000"/>
            </a:schemeClr>
          </a:solidFill>
          <a:ln w="9525">
            <a:noFill/>
            <a:round/>
            <a:headEnd/>
            <a:tailEnd/>
          </a:ln>
        </p:spPr>
        <p:txBody>
          <a:bodyPr/>
          <a:lstStyle/>
          <a:p>
            <a:pPr>
              <a:defRPr/>
            </a:pPr>
            <a:endParaRPr lang="nb-NO"/>
          </a:p>
        </p:txBody>
      </p:sp>
      <p:sp>
        <p:nvSpPr>
          <p:cNvPr id="3104" name="Freeform 34"/>
          <p:cNvSpPr>
            <a:spLocks/>
          </p:cNvSpPr>
          <p:nvPr/>
        </p:nvSpPr>
        <p:spPr bwMode="auto">
          <a:xfrm>
            <a:off x="3490913" y="2917825"/>
            <a:ext cx="71437" cy="123825"/>
          </a:xfrm>
          <a:custGeom>
            <a:avLst/>
            <a:gdLst>
              <a:gd name="T0" fmla="*/ 71437 w 90"/>
              <a:gd name="T1" fmla="*/ 58738 h 78"/>
              <a:gd name="T2" fmla="*/ 69056 w 90"/>
              <a:gd name="T3" fmla="*/ 79375 h 78"/>
              <a:gd name="T4" fmla="*/ 60325 w 90"/>
              <a:gd name="T5" fmla="*/ 101600 h 78"/>
              <a:gd name="T6" fmla="*/ 53181 w 90"/>
              <a:gd name="T7" fmla="*/ 111125 h 78"/>
              <a:gd name="T8" fmla="*/ 43656 w 90"/>
              <a:gd name="T9" fmla="*/ 117475 h 78"/>
              <a:gd name="T10" fmla="*/ 38100 w 90"/>
              <a:gd name="T11" fmla="*/ 123825 h 78"/>
              <a:gd name="T12" fmla="*/ 27781 w 90"/>
              <a:gd name="T13" fmla="*/ 123825 h 78"/>
              <a:gd name="T14" fmla="*/ 19050 w 90"/>
              <a:gd name="T15" fmla="*/ 120650 h 78"/>
              <a:gd name="T16" fmla="*/ 13494 w 90"/>
              <a:gd name="T17" fmla="*/ 114300 h 78"/>
              <a:gd name="T18" fmla="*/ 6350 w 90"/>
              <a:gd name="T19" fmla="*/ 104775 h 78"/>
              <a:gd name="T20" fmla="*/ 3175 w 90"/>
              <a:gd name="T21" fmla="*/ 93662 h 78"/>
              <a:gd name="T22" fmla="*/ 0 w 90"/>
              <a:gd name="T23" fmla="*/ 65087 h 78"/>
              <a:gd name="T24" fmla="*/ 0 w 90"/>
              <a:gd name="T25" fmla="*/ 52388 h 78"/>
              <a:gd name="T26" fmla="*/ 3175 w 90"/>
              <a:gd name="T27" fmla="*/ 3175 h 78"/>
              <a:gd name="T28" fmla="*/ 3175 w 90"/>
              <a:gd name="T29" fmla="*/ 0 h 78"/>
              <a:gd name="T30" fmla="*/ 10319 w 90"/>
              <a:gd name="T31" fmla="*/ 0 h 78"/>
              <a:gd name="T32" fmla="*/ 19050 w 90"/>
              <a:gd name="T33" fmla="*/ 0 h 78"/>
              <a:gd name="T34" fmla="*/ 30956 w 90"/>
              <a:gd name="T35" fmla="*/ 0 h 78"/>
              <a:gd name="T36" fmla="*/ 43656 w 90"/>
              <a:gd name="T37" fmla="*/ 6350 h 78"/>
              <a:gd name="T38" fmla="*/ 53181 w 90"/>
              <a:gd name="T39" fmla="*/ 12700 h 78"/>
              <a:gd name="T40" fmla="*/ 60325 w 90"/>
              <a:gd name="T41" fmla="*/ 23812 h 78"/>
              <a:gd name="T42" fmla="*/ 69056 w 90"/>
              <a:gd name="T43" fmla="*/ 41275 h 78"/>
              <a:gd name="T44" fmla="*/ 71437 w 90"/>
              <a:gd name="T45" fmla="*/ 58738 h 7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0"/>
              <a:gd name="T70" fmla="*/ 0 h 78"/>
              <a:gd name="T71" fmla="*/ 90 w 90"/>
              <a:gd name="T72" fmla="*/ 78 h 7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0" h="78">
                <a:moveTo>
                  <a:pt x="90" y="37"/>
                </a:moveTo>
                <a:lnTo>
                  <a:pt x="87" y="50"/>
                </a:lnTo>
                <a:lnTo>
                  <a:pt x="76" y="64"/>
                </a:lnTo>
                <a:lnTo>
                  <a:pt x="67" y="70"/>
                </a:lnTo>
                <a:lnTo>
                  <a:pt x="55" y="74"/>
                </a:lnTo>
                <a:lnTo>
                  <a:pt x="48" y="78"/>
                </a:lnTo>
                <a:lnTo>
                  <a:pt x="35" y="78"/>
                </a:lnTo>
                <a:lnTo>
                  <a:pt x="24" y="76"/>
                </a:lnTo>
                <a:lnTo>
                  <a:pt x="17" y="72"/>
                </a:lnTo>
                <a:lnTo>
                  <a:pt x="8" y="66"/>
                </a:lnTo>
                <a:lnTo>
                  <a:pt x="4" y="59"/>
                </a:lnTo>
                <a:lnTo>
                  <a:pt x="0" y="41"/>
                </a:lnTo>
                <a:lnTo>
                  <a:pt x="0" y="33"/>
                </a:lnTo>
                <a:lnTo>
                  <a:pt x="4" y="2"/>
                </a:lnTo>
                <a:lnTo>
                  <a:pt x="4" y="0"/>
                </a:lnTo>
                <a:lnTo>
                  <a:pt x="13" y="0"/>
                </a:lnTo>
                <a:lnTo>
                  <a:pt x="24" y="0"/>
                </a:lnTo>
                <a:lnTo>
                  <a:pt x="39" y="0"/>
                </a:lnTo>
                <a:lnTo>
                  <a:pt x="55" y="4"/>
                </a:lnTo>
                <a:lnTo>
                  <a:pt x="67" y="8"/>
                </a:lnTo>
                <a:lnTo>
                  <a:pt x="76" y="15"/>
                </a:lnTo>
                <a:lnTo>
                  <a:pt x="87" y="26"/>
                </a:lnTo>
                <a:lnTo>
                  <a:pt x="90" y="37"/>
                </a:lnTo>
                <a:close/>
              </a:path>
            </a:pathLst>
          </a:custGeom>
          <a:solidFill>
            <a:srgbClr val="FF0000"/>
          </a:solidFill>
          <a:ln w="9525">
            <a:noFill/>
            <a:round/>
            <a:headEnd/>
            <a:tailEnd/>
          </a:ln>
        </p:spPr>
        <p:txBody>
          <a:bodyPr/>
          <a:lstStyle/>
          <a:p>
            <a:endParaRPr lang="nb-NO"/>
          </a:p>
        </p:txBody>
      </p:sp>
      <p:sp>
        <p:nvSpPr>
          <p:cNvPr id="494627" name="Freeform 35"/>
          <p:cNvSpPr>
            <a:spLocks/>
          </p:cNvSpPr>
          <p:nvPr/>
        </p:nvSpPr>
        <p:spPr bwMode="auto">
          <a:xfrm>
            <a:off x="3622675" y="3094038"/>
            <a:ext cx="112713" cy="479425"/>
          </a:xfrm>
          <a:custGeom>
            <a:avLst/>
            <a:gdLst/>
            <a:ahLst/>
            <a:cxnLst>
              <a:cxn ang="0">
                <a:pos x="69" y="0"/>
              </a:cxn>
              <a:cxn ang="0">
                <a:pos x="77" y="9"/>
              </a:cxn>
              <a:cxn ang="0">
                <a:pos x="84" y="25"/>
              </a:cxn>
              <a:cxn ang="0">
                <a:pos x="104" y="66"/>
              </a:cxn>
              <a:cxn ang="0">
                <a:pos x="125" y="124"/>
              </a:cxn>
              <a:cxn ang="0">
                <a:pos x="132" y="153"/>
              </a:cxn>
              <a:cxn ang="0">
                <a:pos x="139" y="184"/>
              </a:cxn>
              <a:cxn ang="0">
                <a:pos x="143" y="212"/>
              </a:cxn>
              <a:cxn ang="0">
                <a:pos x="143" y="243"/>
              </a:cxn>
              <a:cxn ang="0">
                <a:pos x="139" y="271"/>
              </a:cxn>
              <a:cxn ang="0">
                <a:pos x="128" y="302"/>
              </a:cxn>
              <a:cxn ang="0">
                <a:pos x="108" y="256"/>
              </a:cxn>
              <a:cxn ang="0">
                <a:pos x="77" y="173"/>
              </a:cxn>
              <a:cxn ang="0">
                <a:pos x="38" y="79"/>
              </a:cxn>
              <a:cxn ang="0">
                <a:pos x="18" y="40"/>
              </a:cxn>
              <a:cxn ang="0">
                <a:pos x="0" y="7"/>
              </a:cxn>
              <a:cxn ang="0">
                <a:pos x="69" y="0"/>
              </a:cxn>
            </a:cxnLst>
            <a:rect l="0" t="0" r="r" b="b"/>
            <a:pathLst>
              <a:path w="143" h="302">
                <a:moveTo>
                  <a:pt x="69" y="0"/>
                </a:moveTo>
                <a:lnTo>
                  <a:pt x="77" y="9"/>
                </a:lnTo>
                <a:lnTo>
                  <a:pt x="84" y="25"/>
                </a:lnTo>
                <a:lnTo>
                  <a:pt x="104" y="66"/>
                </a:lnTo>
                <a:lnTo>
                  <a:pt x="125" y="124"/>
                </a:lnTo>
                <a:lnTo>
                  <a:pt x="132" y="153"/>
                </a:lnTo>
                <a:lnTo>
                  <a:pt x="139" y="184"/>
                </a:lnTo>
                <a:lnTo>
                  <a:pt x="143" y="212"/>
                </a:lnTo>
                <a:lnTo>
                  <a:pt x="143" y="243"/>
                </a:lnTo>
                <a:lnTo>
                  <a:pt x="139" y="271"/>
                </a:lnTo>
                <a:lnTo>
                  <a:pt x="128" y="302"/>
                </a:lnTo>
                <a:lnTo>
                  <a:pt x="108" y="256"/>
                </a:lnTo>
                <a:lnTo>
                  <a:pt x="77" y="173"/>
                </a:lnTo>
                <a:lnTo>
                  <a:pt x="38" y="79"/>
                </a:lnTo>
                <a:lnTo>
                  <a:pt x="18" y="40"/>
                </a:lnTo>
                <a:lnTo>
                  <a:pt x="0" y="7"/>
                </a:lnTo>
                <a:lnTo>
                  <a:pt x="69" y="0"/>
                </a:lnTo>
                <a:close/>
              </a:path>
            </a:pathLst>
          </a:custGeom>
          <a:solidFill>
            <a:schemeClr val="bg1">
              <a:lumMod val="65000"/>
            </a:schemeClr>
          </a:solidFill>
          <a:ln w="9525">
            <a:noFill/>
            <a:round/>
            <a:headEnd/>
            <a:tailEnd/>
          </a:ln>
        </p:spPr>
        <p:txBody>
          <a:bodyPr/>
          <a:lstStyle/>
          <a:p>
            <a:pPr>
              <a:defRPr/>
            </a:pPr>
            <a:endParaRPr lang="nb-NO"/>
          </a:p>
        </p:txBody>
      </p:sp>
      <p:sp>
        <p:nvSpPr>
          <p:cNvPr id="3106" name="Freeform 36"/>
          <p:cNvSpPr>
            <a:spLocks/>
          </p:cNvSpPr>
          <p:nvPr/>
        </p:nvSpPr>
        <p:spPr bwMode="auto">
          <a:xfrm>
            <a:off x="4124325" y="3087688"/>
            <a:ext cx="107950" cy="492125"/>
          </a:xfrm>
          <a:custGeom>
            <a:avLst/>
            <a:gdLst>
              <a:gd name="T0" fmla="*/ 107950 w 136"/>
              <a:gd name="T1" fmla="*/ 17462 h 310"/>
              <a:gd name="T2" fmla="*/ 96837 w 136"/>
              <a:gd name="T3" fmla="*/ 65087 h 310"/>
              <a:gd name="T4" fmla="*/ 83344 w 136"/>
              <a:gd name="T5" fmla="*/ 128587 h 310"/>
              <a:gd name="T6" fmla="*/ 52388 w 136"/>
              <a:gd name="T7" fmla="*/ 271462 h 310"/>
              <a:gd name="T8" fmla="*/ 8731 w 136"/>
              <a:gd name="T9" fmla="*/ 492125 h 310"/>
              <a:gd name="T10" fmla="*/ 6350 w 136"/>
              <a:gd name="T11" fmla="*/ 458788 h 310"/>
              <a:gd name="T12" fmla="*/ 3175 w 136"/>
              <a:gd name="T13" fmla="*/ 412750 h 310"/>
              <a:gd name="T14" fmla="*/ 0 w 136"/>
              <a:gd name="T15" fmla="*/ 301625 h 310"/>
              <a:gd name="T16" fmla="*/ 3175 w 136"/>
              <a:gd name="T17" fmla="*/ 266700 h 310"/>
              <a:gd name="T18" fmla="*/ 11906 w 136"/>
              <a:gd name="T19" fmla="*/ 203200 h 310"/>
              <a:gd name="T20" fmla="*/ 34131 w 136"/>
              <a:gd name="T21" fmla="*/ 82550 h 310"/>
              <a:gd name="T22" fmla="*/ 46831 w 136"/>
              <a:gd name="T23" fmla="*/ 30163 h 310"/>
              <a:gd name="T24" fmla="*/ 55562 w 136"/>
              <a:gd name="T25" fmla="*/ 0 h 310"/>
              <a:gd name="T26" fmla="*/ 107950 w 136"/>
              <a:gd name="T27" fmla="*/ 17462 h 3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6"/>
              <a:gd name="T43" fmla="*/ 0 h 310"/>
              <a:gd name="T44" fmla="*/ 136 w 136"/>
              <a:gd name="T45" fmla="*/ 310 h 3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6" h="310">
                <a:moveTo>
                  <a:pt x="136" y="11"/>
                </a:moveTo>
                <a:lnTo>
                  <a:pt x="122" y="41"/>
                </a:lnTo>
                <a:lnTo>
                  <a:pt x="105" y="81"/>
                </a:lnTo>
                <a:lnTo>
                  <a:pt x="66" y="171"/>
                </a:lnTo>
                <a:lnTo>
                  <a:pt x="11" y="310"/>
                </a:lnTo>
                <a:lnTo>
                  <a:pt x="8" y="289"/>
                </a:lnTo>
                <a:lnTo>
                  <a:pt x="4" y="260"/>
                </a:lnTo>
                <a:lnTo>
                  <a:pt x="0" y="190"/>
                </a:lnTo>
                <a:lnTo>
                  <a:pt x="4" y="168"/>
                </a:lnTo>
                <a:lnTo>
                  <a:pt x="15" y="128"/>
                </a:lnTo>
                <a:lnTo>
                  <a:pt x="43" y="52"/>
                </a:lnTo>
                <a:lnTo>
                  <a:pt x="59" y="19"/>
                </a:lnTo>
                <a:lnTo>
                  <a:pt x="70" y="0"/>
                </a:lnTo>
                <a:lnTo>
                  <a:pt x="136" y="11"/>
                </a:lnTo>
                <a:close/>
              </a:path>
            </a:pathLst>
          </a:custGeom>
          <a:solidFill>
            <a:srgbClr val="E51000"/>
          </a:solidFill>
          <a:ln w="9525">
            <a:noFill/>
            <a:round/>
            <a:headEnd/>
            <a:tailEnd/>
          </a:ln>
        </p:spPr>
        <p:txBody>
          <a:bodyPr/>
          <a:lstStyle/>
          <a:p>
            <a:endParaRPr lang="nb-NO"/>
          </a:p>
        </p:txBody>
      </p:sp>
      <p:sp>
        <p:nvSpPr>
          <p:cNvPr id="3107" name="Freeform 37"/>
          <p:cNvSpPr>
            <a:spLocks/>
          </p:cNvSpPr>
          <p:nvPr/>
        </p:nvSpPr>
        <p:spPr bwMode="auto">
          <a:xfrm>
            <a:off x="4248150" y="3059113"/>
            <a:ext cx="160338" cy="315912"/>
          </a:xfrm>
          <a:custGeom>
            <a:avLst/>
            <a:gdLst>
              <a:gd name="T0" fmla="*/ 160338 w 202"/>
              <a:gd name="T1" fmla="*/ 306387 h 199"/>
              <a:gd name="T2" fmla="*/ 130175 w 202"/>
              <a:gd name="T3" fmla="*/ 312737 h 199"/>
              <a:gd name="T4" fmla="*/ 105569 w 202"/>
              <a:gd name="T5" fmla="*/ 315912 h 199"/>
              <a:gd name="T6" fmla="*/ 71438 w 202"/>
              <a:gd name="T7" fmla="*/ 315912 h 199"/>
              <a:gd name="T8" fmla="*/ 36513 w 202"/>
              <a:gd name="T9" fmla="*/ 315912 h 199"/>
              <a:gd name="T10" fmla="*/ 0 w 202"/>
              <a:gd name="T11" fmla="*/ 309562 h 199"/>
              <a:gd name="T12" fmla="*/ 0 w 202"/>
              <a:gd name="T13" fmla="*/ 254000 h 199"/>
              <a:gd name="T14" fmla="*/ 0 w 202"/>
              <a:gd name="T15" fmla="*/ 163512 h 199"/>
              <a:gd name="T16" fmla="*/ 3175 w 202"/>
              <a:gd name="T17" fmla="*/ 0 h 199"/>
              <a:gd name="T18" fmla="*/ 149225 w 202"/>
              <a:gd name="T19" fmla="*/ 3175 h 199"/>
              <a:gd name="T20" fmla="*/ 157957 w 202"/>
              <a:gd name="T21" fmla="*/ 157162 h 199"/>
              <a:gd name="T22" fmla="*/ 160338 w 202"/>
              <a:gd name="T23" fmla="*/ 306387 h 1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2"/>
              <a:gd name="T37" fmla="*/ 0 h 199"/>
              <a:gd name="T38" fmla="*/ 202 w 202"/>
              <a:gd name="T39" fmla="*/ 199 h 19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2" h="199">
                <a:moveTo>
                  <a:pt x="202" y="193"/>
                </a:moveTo>
                <a:lnTo>
                  <a:pt x="164" y="197"/>
                </a:lnTo>
                <a:lnTo>
                  <a:pt x="133" y="199"/>
                </a:lnTo>
                <a:lnTo>
                  <a:pt x="90" y="199"/>
                </a:lnTo>
                <a:lnTo>
                  <a:pt x="46" y="199"/>
                </a:lnTo>
                <a:lnTo>
                  <a:pt x="0" y="195"/>
                </a:lnTo>
                <a:lnTo>
                  <a:pt x="0" y="160"/>
                </a:lnTo>
                <a:lnTo>
                  <a:pt x="0" y="103"/>
                </a:lnTo>
                <a:lnTo>
                  <a:pt x="4" y="0"/>
                </a:lnTo>
                <a:lnTo>
                  <a:pt x="188" y="2"/>
                </a:lnTo>
                <a:lnTo>
                  <a:pt x="199" y="99"/>
                </a:lnTo>
                <a:lnTo>
                  <a:pt x="202" y="193"/>
                </a:lnTo>
                <a:close/>
              </a:path>
            </a:pathLst>
          </a:custGeom>
          <a:solidFill>
            <a:srgbClr val="FF0000"/>
          </a:solidFill>
          <a:ln w="9525">
            <a:noFill/>
            <a:round/>
            <a:headEnd/>
            <a:tailEnd/>
          </a:ln>
        </p:spPr>
        <p:txBody>
          <a:bodyPr/>
          <a:lstStyle/>
          <a:p>
            <a:endParaRPr lang="nb-NO"/>
          </a:p>
        </p:txBody>
      </p:sp>
      <p:sp>
        <p:nvSpPr>
          <p:cNvPr id="3108" name="Freeform 38"/>
          <p:cNvSpPr>
            <a:spLocks/>
          </p:cNvSpPr>
          <p:nvPr/>
        </p:nvSpPr>
        <p:spPr bwMode="auto">
          <a:xfrm>
            <a:off x="4284663" y="2917825"/>
            <a:ext cx="71437" cy="123825"/>
          </a:xfrm>
          <a:custGeom>
            <a:avLst/>
            <a:gdLst>
              <a:gd name="T0" fmla="*/ 71437 w 90"/>
              <a:gd name="T1" fmla="*/ 61913 h 78"/>
              <a:gd name="T2" fmla="*/ 69056 w 90"/>
              <a:gd name="T3" fmla="*/ 79375 h 78"/>
              <a:gd name="T4" fmla="*/ 62706 w 90"/>
              <a:gd name="T5" fmla="*/ 104775 h 78"/>
              <a:gd name="T6" fmla="*/ 57150 w 90"/>
              <a:gd name="T7" fmla="*/ 111125 h 78"/>
              <a:gd name="T8" fmla="*/ 46831 w 90"/>
              <a:gd name="T9" fmla="*/ 117475 h 78"/>
              <a:gd name="T10" fmla="*/ 41275 w 90"/>
              <a:gd name="T11" fmla="*/ 123825 h 78"/>
              <a:gd name="T12" fmla="*/ 32544 w 90"/>
              <a:gd name="T13" fmla="*/ 123825 h 78"/>
              <a:gd name="T14" fmla="*/ 22225 w 90"/>
              <a:gd name="T15" fmla="*/ 123825 h 78"/>
              <a:gd name="T16" fmla="*/ 13494 w 90"/>
              <a:gd name="T17" fmla="*/ 114300 h 78"/>
              <a:gd name="T18" fmla="*/ 10319 w 90"/>
              <a:gd name="T19" fmla="*/ 104775 h 78"/>
              <a:gd name="T20" fmla="*/ 7144 w 90"/>
              <a:gd name="T21" fmla="*/ 93662 h 78"/>
              <a:gd name="T22" fmla="*/ 3175 w 90"/>
              <a:gd name="T23" fmla="*/ 68262 h 78"/>
              <a:gd name="T24" fmla="*/ 0 w 90"/>
              <a:gd name="T25" fmla="*/ 52388 h 78"/>
              <a:gd name="T26" fmla="*/ 3175 w 90"/>
              <a:gd name="T27" fmla="*/ 6350 h 78"/>
              <a:gd name="T28" fmla="*/ 7144 w 90"/>
              <a:gd name="T29" fmla="*/ 3175 h 78"/>
              <a:gd name="T30" fmla="*/ 13494 w 90"/>
              <a:gd name="T31" fmla="*/ 0 h 78"/>
              <a:gd name="T32" fmla="*/ 22225 w 90"/>
              <a:gd name="T33" fmla="*/ 0 h 78"/>
              <a:gd name="T34" fmla="*/ 34925 w 90"/>
              <a:gd name="T35" fmla="*/ 0 h 78"/>
              <a:gd name="T36" fmla="*/ 43656 w 90"/>
              <a:gd name="T37" fmla="*/ 6350 h 78"/>
              <a:gd name="T38" fmla="*/ 57150 w 90"/>
              <a:gd name="T39" fmla="*/ 12700 h 78"/>
              <a:gd name="T40" fmla="*/ 62706 w 90"/>
              <a:gd name="T41" fmla="*/ 23812 h 78"/>
              <a:gd name="T42" fmla="*/ 71437 w 90"/>
              <a:gd name="T43" fmla="*/ 41275 h 78"/>
              <a:gd name="T44" fmla="*/ 71437 w 90"/>
              <a:gd name="T45" fmla="*/ 61913 h 7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0"/>
              <a:gd name="T70" fmla="*/ 0 h 78"/>
              <a:gd name="T71" fmla="*/ 90 w 90"/>
              <a:gd name="T72" fmla="*/ 78 h 7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0" h="78">
                <a:moveTo>
                  <a:pt x="90" y="39"/>
                </a:moveTo>
                <a:lnTo>
                  <a:pt x="87" y="50"/>
                </a:lnTo>
                <a:lnTo>
                  <a:pt x="79" y="66"/>
                </a:lnTo>
                <a:lnTo>
                  <a:pt x="72" y="70"/>
                </a:lnTo>
                <a:lnTo>
                  <a:pt x="59" y="74"/>
                </a:lnTo>
                <a:lnTo>
                  <a:pt x="52" y="78"/>
                </a:lnTo>
                <a:lnTo>
                  <a:pt x="41" y="78"/>
                </a:lnTo>
                <a:lnTo>
                  <a:pt x="28" y="78"/>
                </a:lnTo>
                <a:lnTo>
                  <a:pt x="17" y="72"/>
                </a:lnTo>
                <a:lnTo>
                  <a:pt x="13" y="66"/>
                </a:lnTo>
                <a:lnTo>
                  <a:pt x="9" y="59"/>
                </a:lnTo>
                <a:lnTo>
                  <a:pt x="4" y="43"/>
                </a:lnTo>
                <a:lnTo>
                  <a:pt x="0" y="33"/>
                </a:lnTo>
                <a:lnTo>
                  <a:pt x="4" y="4"/>
                </a:lnTo>
                <a:lnTo>
                  <a:pt x="9" y="2"/>
                </a:lnTo>
                <a:lnTo>
                  <a:pt x="17" y="0"/>
                </a:lnTo>
                <a:lnTo>
                  <a:pt x="28" y="0"/>
                </a:lnTo>
                <a:lnTo>
                  <a:pt x="44" y="0"/>
                </a:lnTo>
                <a:lnTo>
                  <a:pt x="55" y="4"/>
                </a:lnTo>
                <a:lnTo>
                  <a:pt x="72" y="8"/>
                </a:lnTo>
                <a:lnTo>
                  <a:pt x="79" y="15"/>
                </a:lnTo>
                <a:lnTo>
                  <a:pt x="90" y="26"/>
                </a:lnTo>
                <a:lnTo>
                  <a:pt x="90" y="39"/>
                </a:lnTo>
                <a:close/>
              </a:path>
            </a:pathLst>
          </a:custGeom>
          <a:solidFill>
            <a:srgbClr val="FF0000"/>
          </a:solidFill>
          <a:ln w="9525">
            <a:noFill/>
            <a:round/>
            <a:headEnd/>
            <a:tailEnd/>
          </a:ln>
        </p:spPr>
        <p:txBody>
          <a:bodyPr/>
          <a:lstStyle/>
          <a:p>
            <a:endParaRPr lang="nb-NO"/>
          </a:p>
        </p:txBody>
      </p:sp>
      <p:sp>
        <p:nvSpPr>
          <p:cNvPr id="3109" name="Freeform 39"/>
          <p:cNvSpPr>
            <a:spLocks/>
          </p:cNvSpPr>
          <p:nvPr/>
        </p:nvSpPr>
        <p:spPr bwMode="auto">
          <a:xfrm>
            <a:off x="4414838" y="3094038"/>
            <a:ext cx="114300" cy="479425"/>
          </a:xfrm>
          <a:custGeom>
            <a:avLst/>
            <a:gdLst>
              <a:gd name="T0" fmla="*/ 55152 w 143"/>
              <a:gd name="T1" fmla="*/ 0 h 302"/>
              <a:gd name="T2" fmla="*/ 61546 w 143"/>
              <a:gd name="T3" fmla="*/ 17462 h 302"/>
              <a:gd name="T4" fmla="*/ 67141 w 143"/>
              <a:gd name="T5" fmla="*/ 42862 h 302"/>
              <a:gd name="T6" fmla="*/ 80729 w 143"/>
              <a:gd name="T7" fmla="*/ 104775 h 302"/>
              <a:gd name="T8" fmla="*/ 99113 w 143"/>
              <a:gd name="T9" fmla="*/ 196850 h 302"/>
              <a:gd name="T10" fmla="*/ 105508 w 143"/>
              <a:gd name="T11" fmla="*/ 242887 h 302"/>
              <a:gd name="T12" fmla="*/ 111103 w 143"/>
              <a:gd name="T13" fmla="*/ 292100 h 302"/>
              <a:gd name="T14" fmla="*/ 114300 w 143"/>
              <a:gd name="T15" fmla="*/ 341312 h 302"/>
              <a:gd name="T16" fmla="*/ 114300 w 143"/>
              <a:gd name="T17" fmla="*/ 385762 h 302"/>
              <a:gd name="T18" fmla="*/ 107906 w 143"/>
              <a:gd name="T19" fmla="*/ 433388 h 302"/>
              <a:gd name="T20" fmla="*/ 102310 w 143"/>
              <a:gd name="T21" fmla="*/ 479425 h 302"/>
              <a:gd name="T22" fmla="*/ 86324 w 143"/>
              <a:gd name="T23" fmla="*/ 406400 h 302"/>
              <a:gd name="T24" fmla="*/ 61546 w 143"/>
              <a:gd name="T25" fmla="*/ 274637 h 302"/>
              <a:gd name="T26" fmla="*/ 30373 w 143"/>
              <a:gd name="T27" fmla="*/ 128587 h 302"/>
              <a:gd name="T28" fmla="*/ 14387 w 143"/>
              <a:gd name="T29" fmla="*/ 63500 h 302"/>
              <a:gd name="T30" fmla="*/ 0 w 143"/>
              <a:gd name="T31" fmla="*/ 11112 h 302"/>
              <a:gd name="T32" fmla="*/ 55152 w 143"/>
              <a:gd name="T33" fmla="*/ 0 h 3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3"/>
              <a:gd name="T52" fmla="*/ 0 h 302"/>
              <a:gd name="T53" fmla="*/ 143 w 143"/>
              <a:gd name="T54" fmla="*/ 302 h 30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3" h="302">
                <a:moveTo>
                  <a:pt x="69" y="0"/>
                </a:moveTo>
                <a:lnTo>
                  <a:pt x="77" y="11"/>
                </a:lnTo>
                <a:lnTo>
                  <a:pt x="84" y="27"/>
                </a:lnTo>
                <a:lnTo>
                  <a:pt x="101" y="66"/>
                </a:lnTo>
                <a:lnTo>
                  <a:pt x="124" y="124"/>
                </a:lnTo>
                <a:lnTo>
                  <a:pt x="132" y="153"/>
                </a:lnTo>
                <a:lnTo>
                  <a:pt x="139" y="184"/>
                </a:lnTo>
                <a:lnTo>
                  <a:pt x="143" y="215"/>
                </a:lnTo>
                <a:lnTo>
                  <a:pt x="143" y="243"/>
                </a:lnTo>
                <a:lnTo>
                  <a:pt x="135" y="273"/>
                </a:lnTo>
                <a:lnTo>
                  <a:pt x="128" y="302"/>
                </a:lnTo>
                <a:lnTo>
                  <a:pt x="108" y="256"/>
                </a:lnTo>
                <a:lnTo>
                  <a:pt x="77" y="173"/>
                </a:lnTo>
                <a:lnTo>
                  <a:pt x="38" y="81"/>
                </a:lnTo>
                <a:lnTo>
                  <a:pt x="18" y="40"/>
                </a:lnTo>
                <a:lnTo>
                  <a:pt x="0" y="7"/>
                </a:lnTo>
                <a:lnTo>
                  <a:pt x="69" y="0"/>
                </a:lnTo>
                <a:close/>
              </a:path>
            </a:pathLst>
          </a:custGeom>
          <a:solidFill>
            <a:srgbClr val="FF0000"/>
          </a:solidFill>
          <a:ln w="9525">
            <a:noFill/>
            <a:round/>
            <a:headEnd/>
            <a:tailEnd/>
          </a:ln>
        </p:spPr>
        <p:txBody>
          <a:bodyPr/>
          <a:lstStyle/>
          <a:p>
            <a:endParaRPr lang="nb-NO"/>
          </a:p>
        </p:txBody>
      </p:sp>
      <p:sp>
        <p:nvSpPr>
          <p:cNvPr id="3110" name="Freeform 40"/>
          <p:cNvSpPr>
            <a:spLocks/>
          </p:cNvSpPr>
          <p:nvPr/>
        </p:nvSpPr>
        <p:spPr bwMode="auto">
          <a:xfrm>
            <a:off x="4610100" y="3087688"/>
            <a:ext cx="111125" cy="492125"/>
          </a:xfrm>
          <a:custGeom>
            <a:avLst/>
            <a:gdLst>
              <a:gd name="T0" fmla="*/ 111125 w 139"/>
              <a:gd name="T1" fmla="*/ 17462 h 310"/>
              <a:gd name="T2" fmla="*/ 99133 w 139"/>
              <a:gd name="T3" fmla="*/ 65087 h 310"/>
              <a:gd name="T4" fmla="*/ 83144 w 139"/>
              <a:gd name="T5" fmla="*/ 128587 h 310"/>
              <a:gd name="T6" fmla="*/ 55163 w 139"/>
              <a:gd name="T7" fmla="*/ 271462 h 310"/>
              <a:gd name="T8" fmla="*/ 11192 w 139"/>
              <a:gd name="T9" fmla="*/ 492125 h 310"/>
              <a:gd name="T10" fmla="*/ 5596 w 139"/>
              <a:gd name="T11" fmla="*/ 458788 h 310"/>
              <a:gd name="T12" fmla="*/ 2398 w 139"/>
              <a:gd name="T13" fmla="*/ 412750 h 310"/>
              <a:gd name="T14" fmla="*/ 0 w 139"/>
              <a:gd name="T15" fmla="*/ 301625 h 310"/>
              <a:gd name="T16" fmla="*/ 2398 w 139"/>
              <a:gd name="T17" fmla="*/ 266700 h 310"/>
              <a:gd name="T18" fmla="*/ 11192 w 139"/>
              <a:gd name="T19" fmla="*/ 203200 h 310"/>
              <a:gd name="T20" fmla="*/ 36775 w 139"/>
              <a:gd name="T21" fmla="*/ 82550 h 310"/>
              <a:gd name="T22" fmla="*/ 49567 w 139"/>
              <a:gd name="T23" fmla="*/ 30163 h 310"/>
              <a:gd name="T24" fmla="*/ 58361 w 139"/>
              <a:gd name="T25" fmla="*/ 0 h 310"/>
              <a:gd name="T26" fmla="*/ 111125 w 139"/>
              <a:gd name="T27" fmla="*/ 17462 h 3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9"/>
              <a:gd name="T43" fmla="*/ 0 h 310"/>
              <a:gd name="T44" fmla="*/ 139 w 139"/>
              <a:gd name="T45" fmla="*/ 310 h 3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9" h="310">
                <a:moveTo>
                  <a:pt x="139" y="11"/>
                </a:moveTo>
                <a:lnTo>
                  <a:pt x="124" y="41"/>
                </a:lnTo>
                <a:lnTo>
                  <a:pt x="104" y="81"/>
                </a:lnTo>
                <a:lnTo>
                  <a:pt x="69" y="171"/>
                </a:lnTo>
                <a:lnTo>
                  <a:pt x="14" y="310"/>
                </a:lnTo>
                <a:lnTo>
                  <a:pt x="7" y="289"/>
                </a:lnTo>
                <a:lnTo>
                  <a:pt x="3" y="260"/>
                </a:lnTo>
                <a:lnTo>
                  <a:pt x="0" y="190"/>
                </a:lnTo>
                <a:lnTo>
                  <a:pt x="3" y="168"/>
                </a:lnTo>
                <a:lnTo>
                  <a:pt x="14" y="128"/>
                </a:lnTo>
                <a:lnTo>
                  <a:pt x="46" y="52"/>
                </a:lnTo>
                <a:lnTo>
                  <a:pt x="62" y="19"/>
                </a:lnTo>
                <a:lnTo>
                  <a:pt x="73" y="0"/>
                </a:lnTo>
                <a:lnTo>
                  <a:pt x="139" y="11"/>
                </a:lnTo>
                <a:close/>
              </a:path>
            </a:pathLst>
          </a:custGeom>
          <a:solidFill>
            <a:srgbClr val="FF0000"/>
          </a:solidFill>
          <a:ln w="9525">
            <a:noFill/>
            <a:round/>
            <a:headEnd/>
            <a:tailEnd/>
          </a:ln>
        </p:spPr>
        <p:txBody>
          <a:bodyPr/>
          <a:lstStyle/>
          <a:p>
            <a:endParaRPr lang="nb-NO"/>
          </a:p>
        </p:txBody>
      </p:sp>
      <p:sp>
        <p:nvSpPr>
          <p:cNvPr id="3111" name="Freeform 41"/>
          <p:cNvSpPr>
            <a:spLocks/>
          </p:cNvSpPr>
          <p:nvPr/>
        </p:nvSpPr>
        <p:spPr bwMode="auto">
          <a:xfrm>
            <a:off x="4733925" y="3059113"/>
            <a:ext cx="166688" cy="315912"/>
          </a:xfrm>
          <a:custGeom>
            <a:avLst/>
            <a:gdLst>
              <a:gd name="T0" fmla="*/ 166688 w 209"/>
              <a:gd name="T1" fmla="*/ 306387 h 199"/>
              <a:gd name="T2" fmla="*/ 135584 w 209"/>
              <a:gd name="T3" fmla="*/ 312737 h 199"/>
              <a:gd name="T4" fmla="*/ 105277 w 209"/>
              <a:gd name="T5" fmla="*/ 315912 h 199"/>
              <a:gd name="T6" fmla="*/ 74172 w 209"/>
              <a:gd name="T7" fmla="*/ 315912 h 199"/>
              <a:gd name="T8" fmla="*/ 39080 w 209"/>
              <a:gd name="T9" fmla="*/ 315912 h 199"/>
              <a:gd name="T10" fmla="*/ 2393 w 209"/>
              <a:gd name="T11" fmla="*/ 309562 h 199"/>
              <a:gd name="T12" fmla="*/ 0 w 209"/>
              <a:gd name="T13" fmla="*/ 254000 h 199"/>
              <a:gd name="T14" fmla="*/ 2393 w 209"/>
              <a:gd name="T15" fmla="*/ 163512 h 199"/>
              <a:gd name="T16" fmla="*/ 2393 w 209"/>
              <a:gd name="T17" fmla="*/ 0 h 199"/>
              <a:gd name="T18" fmla="*/ 154725 w 209"/>
              <a:gd name="T19" fmla="*/ 3175 h 199"/>
              <a:gd name="T20" fmla="*/ 161105 w 209"/>
              <a:gd name="T21" fmla="*/ 157162 h 199"/>
              <a:gd name="T22" fmla="*/ 166688 w 209"/>
              <a:gd name="T23" fmla="*/ 306387 h 1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9"/>
              <a:gd name="T37" fmla="*/ 0 h 199"/>
              <a:gd name="T38" fmla="*/ 209 w 209"/>
              <a:gd name="T39" fmla="*/ 199 h 19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9" h="199">
                <a:moveTo>
                  <a:pt x="209" y="193"/>
                </a:moveTo>
                <a:lnTo>
                  <a:pt x="170" y="197"/>
                </a:lnTo>
                <a:lnTo>
                  <a:pt x="132" y="199"/>
                </a:lnTo>
                <a:lnTo>
                  <a:pt x="93" y="199"/>
                </a:lnTo>
                <a:lnTo>
                  <a:pt x="49" y="199"/>
                </a:lnTo>
                <a:lnTo>
                  <a:pt x="3" y="195"/>
                </a:lnTo>
                <a:lnTo>
                  <a:pt x="0" y="160"/>
                </a:lnTo>
                <a:lnTo>
                  <a:pt x="3" y="103"/>
                </a:lnTo>
                <a:lnTo>
                  <a:pt x="3" y="0"/>
                </a:lnTo>
                <a:lnTo>
                  <a:pt x="194" y="2"/>
                </a:lnTo>
                <a:lnTo>
                  <a:pt x="202" y="99"/>
                </a:lnTo>
                <a:lnTo>
                  <a:pt x="209" y="193"/>
                </a:lnTo>
                <a:close/>
              </a:path>
            </a:pathLst>
          </a:custGeom>
          <a:solidFill>
            <a:srgbClr val="FF0000"/>
          </a:solidFill>
          <a:ln w="9525">
            <a:noFill/>
            <a:round/>
            <a:headEnd/>
            <a:tailEnd/>
          </a:ln>
        </p:spPr>
        <p:txBody>
          <a:bodyPr/>
          <a:lstStyle/>
          <a:p>
            <a:endParaRPr lang="nb-NO"/>
          </a:p>
        </p:txBody>
      </p:sp>
      <p:sp>
        <p:nvSpPr>
          <p:cNvPr id="3112" name="Freeform 42"/>
          <p:cNvSpPr>
            <a:spLocks/>
          </p:cNvSpPr>
          <p:nvPr/>
        </p:nvSpPr>
        <p:spPr bwMode="auto">
          <a:xfrm>
            <a:off x="4773613" y="2917825"/>
            <a:ext cx="71437" cy="123825"/>
          </a:xfrm>
          <a:custGeom>
            <a:avLst/>
            <a:gdLst>
              <a:gd name="T0" fmla="*/ 71437 w 90"/>
              <a:gd name="T1" fmla="*/ 61913 h 78"/>
              <a:gd name="T2" fmla="*/ 69056 w 90"/>
              <a:gd name="T3" fmla="*/ 79375 h 78"/>
              <a:gd name="T4" fmla="*/ 60325 w 90"/>
              <a:gd name="T5" fmla="*/ 104775 h 78"/>
              <a:gd name="T6" fmla="*/ 52387 w 90"/>
              <a:gd name="T7" fmla="*/ 111125 h 78"/>
              <a:gd name="T8" fmla="*/ 46831 w 90"/>
              <a:gd name="T9" fmla="*/ 117475 h 78"/>
              <a:gd name="T10" fmla="*/ 38100 w 90"/>
              <a:gd name="T11" fmla="*/ 123825 h 78"/>
              <a:gd name="T12" fmla="*/ 27781 w 90"/>
              <a:gd name="T13" fmla="*/ 123825 h 78"/>
              <a:gd name="T14" fmla="*/ 19050 w 90"/>
              <a:gd name="T15" fmla="*/ 123825 h 78"/>
              <a:gd name="T16" fmla="*/ 13494 w 90"/>
              <a:gd name="T17" fmla="*/ 114300 h 78"/>
              <a:gd name="T18" fmla="*/ 6350 w 90"/>
              <a:gd name="T19" fmla="*/ 104775 h 78"/>
              <a:gd name="T20" fmla="*/ 3175 w 90"/>
              <a:gd name="T21" fmla="*/ 93662 h 78"/>
              <a:gd name="T22" fmla="*/ 0 w 90"/>
              <a:gd name="T23" fmla="*/ 68262 h 78"/>
              <a:gd name="T24" fmla="*/ 0 w 90"/>
              <a:gd name="T25" fmla="*/ 52388 h 78"/>
              <a:gd name="T26" fmla="*/ 3175 w 90"/>
              <a:gd name="T27" fmla="*/ 6350 h 78"/>
              <a:gd name="T28" fmla="*/ 6350 w 90"/>
              <a:gd name="T29" fmla="*/ 3175 h 78"/>
              <a:gd name="T30" fmla="*/ 10319 w 90"/>
              <a:gd name="T31" fmla="*/ 0 h 78"/>
              <a:gd name="T32" fmla="*/ 19050 w 90"/>
              <a:gd name="T33" fmla="*/ 0 h 78"/>
              <a:gd name="T34" fmla="*/ 30956 w 90"/>
              <a:gd name="T35" fmla="*/ 0 h 78"/>
              <a:gd name="T36" fmla="*/ 43656 w 90"/>
              <a:gd name="T37" fmla="*/ 6350 h 78"/>
              <a:gd name="T38" fmla="*/ 52387 w 90"/>
              <a:gd name="T39" fmla="*/ 12700 h 78"/>
              <a:gd name="T40" fmla="*/ 62706 w 90"/>
              <a:gd name="T41" fmla="*/ 23812 h 78"/>
              <a:gd name="T42" fmla="*/ 69056 w 90"/>
              <a:gd name="T43" fmla="*/ 41275 h 78"/>
              <a:gd name="T44" fmla="*/ 71437 w 90"/>
              <a:gd name="T45" fmla="*/ 61913 h 7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0"/>
              <a:gd name="T70" fmla="*/ 0 h 78"/>
              <a:gd name="T71" fmla="*/ 90 w 90"/>
              <a:gd name="T72" fmla="*/ 78 h 7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0" h="78">
                <a:moveTo>
                  <a:pt x="90" y="39"/>
                </a:moveTo>
                <a:lnTo>
                  <a:pt x="87" y="50"/>
                </a:lnTo>
                <a:lnTo>
                  <a:pt x="76" y="66"/>
                </a:lnTo>
                <a:lnTo>
                  <a:pt x="66" y="70"/>
                </a:lnTo>
                <a:lnTo>
                  <a:pt x="59" y="74"/>
                </a:lnTo>
                <a:lnTo>
                  <a:pt x="48" y="78"/>
                </a:lnTo>
                <a:lnTo>
                  <a:pt x="35" y="78"/>
                </a:lnTo>
                <a:lnTo>
                  <a:pt x="24" y="78"/>
                </a:lnTo>
                <a:lnTo>
                  <a:pt x="17" y="72"/>
                </a:lnTo>
                <a:lnTo>
                  <a:pt x="8" y="66"/>
                </a:lnTo>
                <a:lnTo>
                  <a:pt x="4" y="59"/>
                </a:lnTo>
                <a:lnTo>
                  <a:pt x="0" y="43"/>
                </a:lnTo>
                <a:lnTo>
                  <a:pt x="0" y="33"/>
                </a:lnTo>
                <a:lnTo>
                  <a:pt x="4" y="4"/>
                </a:lnTo>
                <a:lnTo>
                  <a:pt x="8" y="2"/>
                </a:lnTo>
                <a:lnTo>
                  <a:pt x="13" y="0"/>
                </a:lnTo>
                <a:lnTo>
                  <a:pt x="24" y="0"/>
                </a:lnTo>
                <a:lnTo>
                  <a:pt x="39" y="0"/>
                </a:lnTo>
                <a:lnTo>
                  <a:pt x="55" y="4"/>
                </a:lnTo>
                <a:lnTo>
                  <a:pt x="66" y="8"/>
                </a:lnTo>
                <a:lnTo>
                  <a:pt x="79" y="15"/>
                </a:lnTo>
                <a:lnTo>
                  <a:pt x="87" y="26"/>
                </a:lnTo>
                <a:lnTo>
                  <a:pt x="90" y="39"/>
                </a:lnTo>
                <a:close/>
              </a:path>
            </a:pathLst>
          </a:custGeom>
          <a:solidFill>
            <a:srgbClr val="FF0000"/>
          </a:solidFill>
          <a:ln w="9525">
            <a:noFill/>
            <a:round/>
            <a:headEnd/>
            <a:tailEnd/>
          </a:ln>
        </p:spPr>
        <p:txBody>
          <a:bodyPr/>
          <a:lstStyle/>
          <a:p>
            <a:endParaRPr lang="nb-NO"/>
          </a:p>
        </p:txBody>
      </p:sp>
      <p:sp>
        <p:nvSpPr>
          <p:cNvPr id="3113" name="Freeform 43"/>
          <p:cNvSpPr>
            <a:spLocks/>
          </p:cNvSpPr>
          <p:nvPr/>
        </p:nvSpPr>
        <p:spPr bwMode="auto">
          <a:xfrm>
            <a:off x="4903788" y="3094038"/>
            <a:ext cx="114300" cy="479425"/>
          </a:xfrm>
          <a:custGeom>
            <a:avLst/>
            <a:gdLst>
              <a:gd name="T0" fmla="*/ 55968 w 145"/>
              <a:gd name="T1" fmla="*/ 0 h 302"/>
              <a:gd name="T2" fmla="*/ 64639 w 145"/>
              <a:gd name="T3" fmla="*/ 17462 h 302"/>
              <a:gd name="T4" fmla="*/ 70945 w 145"/>
              <a:gd name="T5" fmla="*/ 42862 h 302"/>
              <a:gd name="T6" fmla="*/ 83557 w 145"/>
              <a:gd name="T7" fmla="*/ 104775 h 302"/>
              <a:gd name="T8" fmla="*/ 102476 w 145"/>
              <a:gd name="T9" fmla="*/ 196850 h 302"/>
              <a:gd name="T10" fmla="*/ 107994 w 145"/>
              <a:gd name="T11" fmla="*/ 242887 h 302"/>
              <a:gd name="T12" fmla="*/ 111147 w 145"/>
              <a:gd name="T13" fmla="*/ 292100 h 302"/>
              <a:gd name="T14" fmla="*/ 114300 w 145"/>
              <a:gd name="T15" fmla="*/ 341312 h 302"/>
              <a:gd name="T16" fmla="*/ 114300 w 145"/>
              <a:gd name="T17" fmla="*/ 385762 h 302"/>
              <a:gd name="T18" fmla="*/ 111147 w 145"/>
              <a:gd name="T19" fmla="*/ 433388 h 302"/>
              <a:gd name="T20" fmla="*/ 102476 w 145"/>
              <a:gd name="T21" fmla="*/ 479425 h 302"/>
              <a:gd name="T22" fmla="*/ 89863 w 145"/>
              <a:gd name="T23" fmla="*/ 406400 h 302"/>
              <a:gd name="T24" fmla="*/ 62274 w 145"/>
              <a:gd name="T25" fmla="*/ 274637 h 302"/>
              <a:gd name="T26" fmla="*/ 31531 w 145"/>
              <a:gd name="T27" fmla="*/ 128587 h 302"/>
              <a:gd name="T28" fmla="*/ 15766 w 145"/>
              <a:gd name="T29" fmla="*/ 63500 h 302"/>
              <a:gd name="T30" fmla="*/ 0 w 145"/>
              <a:gd name="T31" fmla="*/ 11112 h 302"/>
              <a:gd name="T32" fmla="*/ 55968 w 145"/>
              <a:gd name="T33" fmla="*/ 0 h 3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5"/>
              <a:gd name="T52" fmla="*/ 0 h 302"/>
              <a:gd name="T53" fmla="*/ 145 w 145"/>
              <a:gd name="T54" fmla="*/ 302 h 30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5" h="302">
                <a:moveTo>
                  <a:pt x="71" y="0"/>
                </a:moveTo>
                <a:lnTo>
                  <a:pt x="82" y="11"/>
                </a:lnTo>
                <a:lnTo>
                  <a:pt x="90" y="27"/>
                </a:lnTo>
                <a:lnTo>
                  <a:pt x="106" y="66"/>
                </a:lnTo>
                <a:lnTo>
                  <a:pt x="130" y="124"/>
                </a:lnTo>
                <a:lnTo>
                  <a:pt x="137" y="153"/>
                </a:lnTo>
                <a:lnTo>
                  <a:pt x="141" y="184"/>
                </a:lnTo>
                <a:lnTo>
                  <a:pt x="145" y="215"/>
                </a:lnTo>
                <a:lnTo>
                  <a:pt x="145" y="243"/>
                </a:lnTo>
                <a:lnTo>
                  <a:pt x="141" y="273"/>
                </a:lnTo>
                <a:lnTo>
                  <a:pt x="130" y="302"/>
                </a:lnTo>
                <a:lnTo>
                  <a:pt x="114" y="256"/>
                </a:lnTo>
                <a:lnTo>
                  <a:pt x="79" y="173"/>
                </a:lnTo>
                <a:lnTo>
                  <a:pt x="40" y="81"/>
                </a:lnTo>
                <a:lnTo>
                  <a:pt x="20" y="40"/>
                </a:lnTo>
                <a:lnTo>
                  <a:pt x="0" y="7"/>
                </a:lnTo>
                <a:lnTo>
                  <a:pt x="71" y="0"/>
                </a:lnTo>
                <a:close/>
              </a:path>
            </a:pathLst>
          </a:custGeom>
          <a:solidFill>
            <a:srgbClr val="FF0000"/>
          </a:solidFill>
          <a:ln w="9525">
            <a:noFill/>
            <a:round/>
            <a:headEnd/>
            <a:tailEnd/>
          </a:ln>
        </p:spPr>
        <p:txBody>
          <a:bodyPr/>
          <a:lstStyle/>
          <a:p>
            <a:endParaRPr lang="nb-NO"/>
          </a:p>
        </p:txBody>
      </p:sp>
      <p:sp>
        <p:nvSpPr>
          <p:cNvPr id="3114" name="Freeform 44"/>
          <p:cNvSpPr>
            <a:spLocks/>
          </p:cNvSpPr>
          <p:nvPr/>
        </p:nvSpPr>
        <p:spPr bwMode="auto">
          <a:xfrm>
            <a:off x="5124450" y="3087688"/>
            <a:ext cx="111125" cy="492125"/>
          </a:xfrm>
          <a:custGeom>
            <a:avLst/>
            <a:gdLst>
              <a:gd name="T0" fmla="*/ 111125 w 142"/>
              <a:gd name="T1" fmla="*/ 17462 h 310"/>
              <a:gd name="T2" fmla="*/ 97821 w 142"/>
              <a:gd name="T3" fmla="*/ 65087 h 310"/>
              <a:gd name="T4" fmla="*/ 83735 w 142"/>
              <a:gd name="T5" fmla="*/ 128587 h 310"/>
              <a:gd name="T6" fmla="*/ 56345 w 142"/>
              <a:gd name="T7" fmla="*/ 271462 h 310"/>
              <a:gd name="T8" fmla="*/ 13304 w 142"/>
              <a:gd name="T9" fmla="*/ 492125 h 310"/>
              <a:gd name="T10" fmla="*/ 10173 w 142"/>
              <a:gd name="T11" fmla="*/ 492125 h 310"/>
              <a:gd name="T12" fmla="*/ 7826 w 142"/>
              <a:gd name="T13" fmla="*/ 458788 h 310"/>
              <a:gd name="T14" fmla="*/ 4695 w 142"/>
              <a:gd name="T15" fmla="*/ 412750 h 310"/>
              <a:gd name="T16" fmla="*/ 0 w 142"/>
              <a:gd name="T17" fmla="*/ 301625 h 310"/>
              <a:gd name="T18" fmla="*/ 4695 w 142"/>
              <a:gd name="T19" fmla="*/ 266700 h 310"/>
              <a:gd name="T20" fmla="*/ 13304 w 142"/>
              <a:gd name="T21" fmla="*/ 203200 h 310"/>
              <a:gd name="T22" fmla="*/ 37563 w 142"/>
              <a:gd name="T23" fmla="*/ 82550 h 310"/>
              <a:gd name="T24" fmla="*/ 46172 w 142"/>
              <a:gd name="T25" fmla="*/ 30163 h 310"/>
              <a:gd name="T26" fmla="*/ 56345 w 142"/>
              <a:gd name="T27" fmla="*/ 0 h 310"/>
              <a:gd name="T28" fmla="*/ 111125 w 142"/>
              <a:gd name="T29" fmla="*/ 17462 h 3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2"/>
              <a:gd name="T46" fmla="*/ 0 h 310"/>
              <a:gd name="T47" fmla="*/ 142 w 142"/>
              <a:gd name="T48" fmla="*/ 310 h 3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2" h="310">
                <a:moveTo>
                  <a:pt x="142" y="11"/>
                </a:moveTo>
                <a:lnTo>
                  <a:pt x="125" y="41"/>
                </a:lnTo>
                <a:lnTo>
                  <a:pt x="107" y="81"/>
                </a:lnTo>
                <a:lnTo>
                  <a:pt x="72" y="171"/>
                </a:lnTo>
                <a:lnTo>
                  <a:pt x="17" y="310"/>
                </a:lnTo>
                <a:lnTo>
                  <a:pt x="13" y="310"/>
                </a:lnTo>
                <a:lnTo>
                  <a:pt x="10" y="289"/>
                </a:lnTo>
                <a:lnTo>
                  <a:pt x="6" y="260"/>
                </a:lnTo>
                <a:lnTo>
                  <a:pt x="0" y="190"/>
                </a:lnTo>
                <a:lnTo>
                  <a:pt x="6" y="168"/>
                </a:lnTo>
                <a:lnTo>
                  <a:pt x="17" y="128"/>
                </a:lnTo>
                <a:lnTo>
                  <a:pt x="48" y="52"/>
                </a:lnTo>
                <a:lnTo>
                  <a:pt x="59" y="19"/>
                </a:lnTo>
                <a:lnTo>
                  <a:pt x="72" y="0"/>
                </a:lnTo>
                <a:lnTo>
                  <a:pt x="142" y="11"/>
                </a:lnTo>
                <a:close/>
              </a:path>
            </a:pathLst>
          </a:custGeom>
          <a:solidFill>
            <a:srgbClr val="FF0000"/>
          </a:solidFill>
          <a:ln w="9525">
            <a:noFill/>
            <a:round/>
            <a:headEnd/>
            <a:tailEnd/>
          </a:ln>
        </p:spPr>
        <p:txBody>
          <a:bodyPr/>
          <a:lstStyle/>
          <a:p>
            <a:endParaRPr lang="nb-NO"/>
          </a:p>
        </p:txBody>
      </p:sp>
      <p:sp>
        <p:nvSpPr>
          <p:cNvPr id="3115" name="Freeform 45"/>
          <p:cNvSpPr>
            <a:spLocks/>
          </p:cNvSpPr>
          <p:nvPr/>
        </p:nvSpPr>
        <p:spPr bwMode="auto">
          <a:xfrm>
            <a:off x="5249863" y="3059113"/>
            <a:ext cx="165100" cy="315912"/>
          </a:xfrm>
          <a:custGeom>
            <a:avLst/>
            <a:gdLst>
              <a:gd name="T0" fmla="*/ 165100 w 210"/>
              <a:gd name="T1" fmla="*/ 306387 h 199"/>
              <a:gd name="T2" fmla="*/ 131294 w 210"/>
              <a:gd name="T3" fmla="*/ 312737 h 199"/>
              <a:gd name="T4" fmla="*/ 104563 w 210"/>
              <a:gd name="T5" fmla="*/ 315912 h 199"/>
              <a:gd name="T6" fmla="*/ 69185 w 210"/>
              <a:gd name="T7" fmla="*/ 315912 h 199"/>
              <a:gd name="T8" fmla="*/ 36165 w 210"/>
              <a:gd name="T9" fmla="*/ 315912 h 199"/>
              <a:gd name="T10" fmla="*/ 0 w 210"/>
              <a:gd name="T11" fmla="*/ 309562 h 199"/>
              <a:gd name="T12" fmla="*/ 0 w 210"/>
              <a:gd name="T13" fmla="*/ 254000 h 199"/>
              <a:gd name="T14" fmla="*/ 3145 w 210"/>
              <a:gd name="T15" fmla="*/ 163512 h 199"/>
              <a:gd name="T16" fmla="*/ 3145 w 210"/>
              <a:gd name="T17" fmla="*/ 0 h 199"/>
              <a:gd name="T18" fmla="*/ 153307 w 210"/>
              <a:gd name="T19" fmla="*/ 3175 h 199"/>
              <a:gd name="T20" fmla="*/ 158810 w 210"/>
              <a:gd name="T21" fmla="*/ 157162 h 199"/>
              <a:gd name="T22" fmla="*/ 165100 w 210"/>
              <a:gd name="T23" fmla="*/ 306387 h 1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0"/>
              <a:gd name="T37" fmla="*/ 0 h 199"/>
              <a:gd name="T38" fmla="*/ 210 w 210"/>
              <a:gd name="T39" fmla="*/ 199 h 19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0" h="199">
                <a:moveTo>
                  <a:pt x="210" y="193"/>
                </a:moveTo>
                <a:lnTo>
                  <a:pt x="167" y="197"/>
                </a:lnTo>
                <a:lnTo>
                  <a:pt x="133" y="199"/>
                </a:lnTo>
                <a:lnTo>
                  <a:pt x="88" y="199"/>
                </a:lnTo>
                <a:lnTo>
                  <a:pt x="46" y="199"/>
                </a:lnTo>
                <a:lnTo>
                  <a:pt x="0" y="195"/>
                </a:lnTo>
                <a:lnTo>
                  <a:pt x="0" y="160"/>
                </a:lnTo>
                <a:lnTo>
                  <a:pt x="4" y="103"/>
                </a:lnTo>
                <a:lnTo>
                  <a:pt x="4" y="0"/>
                </a:lnTo>
                <a:lnTo>
                  <a:pt x="195" y="2"/>
                </a:lnTo>
                <a:lnTo>
                  <a:pt x="202" y="99"/>
                </a:lnTo>
                <a:lnTo>
                  <a:pt x="210" y="193"/>
                </a:lnTo>
                <a:close/>
              </a:path>
            </a:pathLst>
          </a:custGeom>
          <a:solidFill>
            <a:srgbClr val="FF0000"/>
          </a:solidFill>
          <a:ln w="9525">
            <a:noFill/>
            <a:round/>
            <a:headEnd/>
            <a:tailEnd/>
          </a:ln>
        </p:spPr>
        <p:txBody>
          <a:bodyPr/>
          <a:lstStyle/>
          <a:p>
            <a:endParaRPr lang="nb-NO"/>
          </a:p>
        </p:txBody>
      </p:sp>
      <p:sp>
        <p:nvSpPr>
          <p:cNvPr id="3116" name="Freeform 46"/>
          <p:cNvSpPr>
            <a:spLocks/>
          </p:cNvSpPr>
          <p:nvPr/>
        </p:nvSpPr>
        <p:spPr bwMode="auto">
          <a:xfrm>
            <a:off x="5287963" y="2917825"/>
            <a:ext cx="71437" cy="123825"/>
          </a:xfrm>
          <a:custGeom>
            <a:avLst/>
            <a:gdLst>
              <a:gd name="T0" fmla="*/ 71437 w 90"/>
              <a:gd name="T1" fmla="*/ 61913 h 78"/>
              <a:gd name="T2" fmla="*/ 68262 w 90"/>
              <a:gd name="T3" fmla="*/ 79375 h 78"/>
              <a:gd name="T4" fmla="*/ 59531 w 90"/>
              <a:gd name="T5" fmla="*/ 104775 h 78"/>
              <a:gd name="T6" fmla="*/ 52387 w 90"/>
              <a:gd name="T7" fmla="*/ 111125 h 78"/>
              <a:gd name="T8" fmla="*/ 46831 w 90"/>
              <a:gd name="T9" fmla="*/ 117475 h 78"/>
              <a:gd name="T10" fmla="*/ 38100 w 90"/>
              <a:gd name="T11" fmla="*/ 123825 h 78"/>
              <a:gd name="T12" fmla="*/ 27781 w 90"/>
              <a:gd name="T13" fmla="*/ 123825 h 78"/>
              <a:gd name="T14" fmla="*/ 19050 w 90"/>
              <a:gd name="T15" fmla="*/ 123825 h 78"/>
              <a:gd name="T16" fmla="*/ 12700 w 90"/>
              <a:gd name="T17" fmla="*/ 114300 h 78"/>
              <a:gd name="T18" fmla="*/ 5556 w 90"/>
              <a:gd name="T19" fmla="*/ 104775 h 78"/>
              <a:gd name="T20" fmla="*/ 3175 w 90"/>
              <a:gd name="T21" fmla="*/ 93662 h 78"/>
              <a:gd name="T22" fmla="*/ 0 w 90"/>
              <a:gd name="T23" fmla="*/ 68262 h 78"/>
              <a:gd name="T24" fmla="*/ 0 w 90"/>
              <a:gd name="T25" fmla="*/ 52388 h 78"/>
              <a:gd name="T26" fmla="*/ 3175 w 90"/>
              <a:gd name="T27" fmla="*/ 6350 h 78"/>
              <a:gd name="T28" fmla="*/ 3175 w 90"/>
              <a:gd name="T29" fmla="*/ 3175 h 78"/>
              <a:gd name="T30" fmla="*/ 10319 w 90"/>
              <a:gd name="T31" fmla="*/ 0 h 78"/>
              <a:gd name="T32" fmla="*/ 19050 w 90"/>
              <a:gd name="T33" fmla="*/ 0 h 78"/>
              <a:gd name="T34" fmla="*/ 30162 w 90"/>
              <a:gd name="T35" fmla="*/ 0 h 78"/>
              <a:gd name="T36" fmla="*/ 43656 w 90"/>
              <a:gd name="T37" fmla="*/ 6350 h 78"/>
              <a:gd name="T38" fmla="*/ 52387 w 90"/>
              <a:gd name="T39" fmla="*/ 12700 h 78"/>
              <a:gd name="T40" fmla="*/ 59531 w 90"/>
              <a:gd name="T41" fmla="*/ 23812 h 78"/>
              <a:gd name="T42" fmla="*/ 68262 w 90"/>
              <a:gd name="T43" fmla="*/ 41275 h 78"/>
              <a:gd name="T44" fmla="*/ 71437 w 90"/>
              <a:gd name="T45" fmla="*/ 61913 h 7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0"/>
              <a:gd name="T70" fmla="*/ 0 h 78"/>
              <a:gd name="T71" fmla="*/ 90 w 90"/>
              <a:gd name="T72" fmla="*/ 78 h 7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0" h="78">
                <a:moveTo>
                  <a:pt x="90" y="39"/>
                </a:moveTo>
                <a:lnTo>
                  <a:pt x="86" y="50"/>
                </a:lnTo>
                <a:lnTo>
                  <a:pt x="75" y="66"/>
                </a:lnTo>
                <a:lnTo>
                  <a:pt x="66" y="70"/>
                </a:lnTo>
                <a:lnTo>
                  <a:pt x="59" y="74"/>
                </a:lnTo>
                <a:lnTo>
                  <a:pt x="48" y="78"/>
                </a:lnTo>
                <a:lnTo>
                  <a:pt x="35" y="78"/>
                </a:lnTo>
                <a:lnTo>
                  <a:pt x="24" y="78"/>
                </a:lnTo>
                <a:lnTo>
                  <a:pt x="16" y="72"/>
                </a:lnTo>
                <a:lnTo>
                  <a:pt x="7" y="66"/>
                </a:lnTo>
                <a:lnTo>
                  <a:pt x="4" y="59"/>
                </a:lnTo>
                <a:lnTo>
                  <a:pt x="0" y="43"/>
                </a:lnTo>
                <a:lnTo>
                  <a:pt x="0" y="33"/>
                </a:lnTo>
                <a:lnTo>
                  <a:pt x="4" y="4"/>
                </a:lnTo>
                <a:lnTo>
                  <a:pt x="4" y="2"/>
                </a:lnTo>
                <a:lnTo>
                  <a:pt x="13" y="0"/>
                </a:lnTo>
                <a:lnTo>
                  <a:pt x="24" y="0"/>
                </a:lnTo>
                <a:lnTo>
                  <a:pt x="38" y="0"/>
                </a:lnTo>
                <a:lnTo>
                  <a:pt x="55" y="4"/>
                </a:lnTo>
                <a:lnTo>
                  <a:pt x="66" y="8"/>
                </a:lnTo>
                <a:lnTo>
                  <a:pt x="75" y="15"/>
                </a:lnTo>
                <a:lnTo>
                  <a:pt x="86" y="26"/>
                </a:lnTo>
                <a:lnTo>
                  <a:pt x="90" y="39"/>
                </a:lnTo>
                <a:close/>
              </a:path>
            </a:pathLst>
          </a:custGeom>
          <a:solidFill>
            <a:srgbClr val="FF0000"/>
          </a:solidFill>
          <a:ln w="9525">
            <a:noFill/>
            <a:round/>
            <a:headEnd/>
            <a:tailEnd/>
          </a:ln>
        </p:spPr>
        <p:txBody>
          <a:bodyPr/>
          <a:lstStyle/>
          <a:p>
            <a:endParaRPr lang="nb-NO"/>
          </a:p>
        </p:txBody>
      </p:sp>
      <p:sp>
        <p:nvSpPr>
          <p:cNvPr id="3117" name="Freeform 47"/>
          <p:cNvSpPr>
            <a:spLocks/>
          </p:cNvSpPr>
          <p:nvPr/>
        </p:nvSpPr>
        <p:spPr bwMode="auto">
          <a:xfrm>
            <a:off x="5418138" y="3094038"/>
            <a:ext cx="115887" cy="479425"/>
          </a:xfrm>
          <a:custGeom>
            <a:avLst/>
            <a:gdLst>
              <a:gd name="T0" fmla="*/ 57544 w 145"/>
              <a:gd name="T1" fmla="*/ 0 h 302"/>
              <a:gd name="T2" fmla="*/ 63138 w 145"/>
              <a:gd name="T3" fmla="*/ 17462 h 302"/>
              <a:gd name="T4" fmla="*/ 69532 w 145"/>
              <a:gd name="T5" fmla="*/ 42862 h 302"/>
              <a:gd name="T6" fmla="*/ 85517 w 145"/>
              <a:gd name="T7" fmla="*/ 104775 h 302"/>
              <a:gd name="T8" fmla="*/ 99903 w 145"/>
              <a:gd name="T9" fmla="*/ 196850 h 302"/>
              <a:gd name="T10" fmla="*/ 107096 w 145"/>
              <a:gd name="T11" fmla="*/ 242887 h 302"/>
              <a:gd name="T12" fmla="*/ 113489 w 145"/>
              <a:gd name="T13" fmla="*/ 292100 h 302"/>
              <a:gd name="T14" fmla="*/ 115887 w 145"/>
              <a:gd name="T15" fmla="*/ 341312 h 302"/>
              <a:gd name="T16" fmla="*/ 115887 w 145"/>
              <a:gd name="T17" fmla="*/ 385762 h 302"/>
              <a:gd name="T18" fmla="*/ 113489 w 145"/>
              <a:gd name="T19" fmla="*/ 433388 h 302"/>
              <a:gd name="T20" fmla="*/ 104698 w 145"/>
              <a:gd name="T21" fmla="*/ 479425 h 302"/>
              <a:gd name="T22" fmla="*/ 88713 w 145"/>
              <a:gd name="T23" fmla="*/ 406400 h 302"/>
              <a:gd name="T24" fmla="*/ 63138 w 145"/>
              <a:gd name="T25" fmla="*/ 274637 h 302"/>
              <a:gd name="T26" fmla="*/ 32768 w 145"/>
              <a:gd name="T27" fmla="*/ 128587 h 302"/>
              <a:gd name="T28" fmla="*/ 16784 w 145"/>
              <a:gd name="T29" fmla="*/ 63500 h 302"/>
              <a:gd name="T30" fmla="*/ 0 w 145"/>
              <a:gd name="T31" fmla="*/ 11112 h 302"/>
              <a:gd name="T32" fmla="*/ 57544 w 145"/>
              <a:gd name="T33" fmla="*/ 0 h 3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5"/>
              <a:gd name="T52" fmla="*/ 0 h 302"/>
              <a:gd name="T53" fmla="*/ 145 w 145"/>
              <a:gd name="T54" fmla="*/ 302 h 30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5" h="302">
                <a:moveTo>
                  <a:pt x="72" y="0"/>
                </a:moveTo>
                <a:lnTo>
                  <a:pt x="79" y="11"/>
                </a:lnTo>
                <a:lnTo>
                  <a:pt x="87" y="27"/>
                </a:lnTo>
                <a:lnTo>
                  <a:pt x="107" y="66"/>
                </a:lnTo>
                <a:lnTo>
                  <a:pt x="125" y="124"/>
                </a:lnTo>
                <a:lnTo>
                  <a:pt x="134" y="153"/>
                </a:lnTo>
                <a:lnTo>
                  <a:pt x="142" y="184"/>
                </a:lnTo>
                <a:lnTo>
                  <a:pt x="145" y="215"/>
                </a:lnTo>
                <a:lnTo>
                  <a:pt x="145" y="243"/>
                </a:lnTo>
                <a:lnTo>
                  <a:pt x="142" y="273"/>
                </a:lnTo>
                <a:lnTo>
                  <a:pt x="131" y="302"/>
                </a:lnTo>
                <a:lnTo>
                  <a:pt x="111" y="256"/>
                </a:lnTo>
                <a:lnTo>
                  <a:pt x="79" y="173"/>
                </a:lnTo>
                <a:lnTo>
                  <a:pt x="41" y="81"/>
                </a:lnTo>
                <a:lnTo>
                  <a:pt x="21" y="40"/>
                </a:lnTo>
                <a:lnTo>
                  <a:pt x="0" y="7"/>
                </a:lnTo>
                <a:lnTo>
                  <a:pt x="72" y="0"/>
                </a:lnTo>
                <a:close/>
              </a:path>
            </a:pathLst>
          </a:custGeom>
          <a:solidFill>
            <a:srgbClr val="FF0000"/>
          </a:solidFill>
          <a:ln w="9525">
            <a:noFill/>
            <a:round/>
            <a:headEnd/>
            <a:tailEnd/>
          </a:ln>
        </p:spPr>
        <p:txBody>
          <a:bodyPr/>
          <a:lstStyle/>
          <a:p>
            <a:endParaRPr lang="nb-NO"/>
          </a:p>
        </p:txBody>
      </p:sp>
      <p:sp>
        <p:nvSpPr>
          <p:cNvPr id="3118" name="Freeform 48"/>
          <p:cNvSpPr>
            <a:spLocks/>
          </p:cNvSpPr>
          <p:nvPr/>
        </p:nvSpPr>
        <p:spPr bwMode="auto">
          <a:xfrm>
            <a:off x="7207250" y="3084513"/>
            <a:ext cx="117475" cy="495300"/>
          </a:xfrm>
          <a:custGeom>
            <a:avLst/>
            <a:gdLst>
              <a:gd name="T0" fmla="*/ 117475 w 149"/>
              <a:gd name="T1" fmla="*/ 20637 h 312"/>
              <a:gd name="T2" fmla="*/ 104860 w 149"/>
              <a:gd name="T3" fmla="*/ 68262 h 312"/>
              <a:gd name="T4" fmla="*/ 89880 w 149"/>
              <a:gd name="T5" fmla="*/ 131762 h 312"/>
              <a:gd name="T6" fmla="*/ 62285 w 149"/>
              <a:gd name="T7" fmla="*/ 274637 h 312"/>
              <a:gd name="T8" fmla="*/ 18922 w 149"/>
              <a:gd name="T9" fmla="*/ 495300 h 312"/>
              <a:gd name="T10" fmla="*/ 16557 w 149"/>
              <a:gd name="T11" fmla="*/ 492125 h 312"/>
              <a:gd name="T12" fmla="*/ 8673 w 149"/>
              <a:gd name="T13" fmla="*/ 461963 h 312"/>
              <a:gd name="T14" fmla="*/ 6307 w 149"/>
              <a:gd name="T15" fmla="*/ 415925 h 312"/>
              <a:gd name="T16" fmla="*/ 0 w 149"/>
              <a:gd name="T17" fmla="*/ 301625 h 312"/>
              <a:gd name="T18" fmla="*/ 3154 w 149"/>
              <a:gd name="T19" fmla="*/ 269875 h 312"/>
              <a:gd name="T20" fmla="*/ 13403 w 149"/>
              <a:gd name="T21" fmla="*/ 206375 h 312"/>
              <a:gd name="T22" fmla="*/ 33902 w 149"/>
              <a:gd name="T23" fmla="*/ 82550 h 312"/>
              <a:gd name="T24" fmla="*/ 46517 w 149"/>
              <a:gd name="T25" fmla="*/ 30163 h 312"/>
              <a:gd name="T26" fmla="*/ 55190 w 149"/>
              <a:gd name="T27" fmla="*/ 0 h 312"/>
              <a:gd name="T28" fmla="*/ 117475 w 149"/>
              <a:gd name="T29" fmla="*/ 20637 h 3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9"/>
              <a:gd name="T46" fmla="*/ 0 h 312"/>
              <a:gd name="T47" fmla="*/ 149 w 149"/>
              <a:gd name="T48" fmla="*/ 312 h 3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9" h="312">
                <a:moveTo>
                  <a:pt x="149" y="13"/>
                </a:moveTo>
                <a:lnTo>
                  <a:pt x="133" y="43"/>
                </a:lnTo>
                <a:lnTo>
                  <a:pt x="114" y="83"/>
                </a:lnTo>
                <a:lnTo>
                  <a:pt x="79" y="173"/>
                </a:lnTo>
                <a:lnTo>
                  <a:pt x="24" y="312"/>
                </a:lnTo>
                <a:lnTo>
                  <a:pt x="21" y="310"/>
                </a:lnTo>
                <a:lnTo>
                  <a:pt x="11" y="291"/>
                </a:lnTo>
                <a:lnTo>
                  <a:pt x="8" y="262"/>
                </a:lnTo>
                <a:lnTo>
                  <a:pt x="0" y="190"/>
                </a:lnTo>
                <a:lnTo>
                  <a:pt x="4" y="170"/>
                </a:lnTo>
                <a:lnTo>
                  <a:pt x="17" y="130"/>
                </a:lnTo>
                <a:lnTo>
                  <a:pt x="43" y="52"/>
                </a:lnTo>
                <a:lnTo>
                  <a:pt x="59" y="19"/>
                </a:lnTo>
                <a:lnTo>
                  <a:pt x="70" y="0"/>
                </a:lnTo>
                <a:lnTo>
                  <a:pt x="149" y="13"/>
                </a:lnTo>
                <a:close/>
              </a:path>
            </a:pathLst>
          </a:custGeom>
          <a:solidFill>
            <a:srgbClr val="E51000"/>
          </a:solidFill>
          <a:ln w="9525">
            <a:noFill/>
            <a:round/>
            <a:headEnd/>
            <a:tailEnd/>
          </a:ln>
        </p:spPr>
        <p:txBody>
          <a:bodyPr/>
          <a:lstStyle/>
          <a:p>
            <a:endParaRPr lang="nb-NO"/>
          </a:p>
        </p:txBody>
      </p:sp>
      <p:sp>
        <p:nvSpPr>
          <p:cNvPr id="3119" name="Freeform 49"/>
          <p:cNvSpPr>
            <a:spLocks/>
          </p:cNvSpPr>
          <p:nvPr/>
        </p:nvSpPr>
        <p:spPr bwMode="auto">
          <a:xfrm>
            <a:off x="7340600" y="3059113"/>
            <a:ext cx="163513" cy="315912"/>
          </a:xfrm>
          <a:custGeom>
            <a:avLst/>
            <a:gdLst>
              <a:gd name="T0" fmla="*/ 163513 w 206"/>
              <a:gd name="T1" fmla="*/ 306387 h 199"/>
              <a:gd name="T2" fmla="*/ 132557 w 206"/>
              <a:gd name="T3" fmla="*/ 312737 h 199"/>
              <a:gd name="T4" fmla="*/ 104775 w 206"/>
              <a:gd name="T5" fmla="*/ 315912 h 199"/>
              <a:gd name="T6" fmla="*/ 69850 w 206"/>
              <a:gd name="T7" fmla="*/ 315912 h 199"/>
              <a:gd name="T8" fmla="*/ 36513 w 206"/>
              <a:gd name="T9" fmla="*/ 315912 h 199"/>
              <a:gd name="T10" fmla="*/ 0 w 206"/>
              <a:gd name="T11" fmla="*/ 306387 h 199"/>
              <a:gd name="T12" fmla="*/ 0 w 206"/>
              <a:gd name="T13" fmla="*/ 254000 h 199"/>
              <a:gd name="T14" fmla="*/ 0 w 206"/>
              <a:gd name="T15" fmla="*/ 163512 h 199"/>
              <a:gd name="T16" fmla="*/ 3175 w 206"/>
              <a:gd name="T17" fmla="*/ 0 h 199"/>
              <a:gd name="T18" fmla="*/ 151607 w 206"/>
              <a:gd name="T19" fmla="*/ 3175 h 199"/>
              <a:gd name="T20" fmla="*/ 160338 w 206"/>
              <a:gd name="T21" fmla="*/ 157162 h 199"/>
              <a:gd name="T22" fmla="*/ 163513 w 206"/>
              <a:gd name="T23" fmla="*/ 306387 h 1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6"/>
              <a:gd name="T37" fmla="*/ 0 h 199"/>
              <a:gd name="T38" fmla="*/ 206 w 206"/>
              <a:gd name="T39" fmla="*/ 199 h 19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6" h="199">
                <a:moveTo>
                  <a:pt x="206" y="193"/>
                </a:moveTo>
                <a:lnTo>
                  <a:pt x="167" y="197"/>
                </a:lnTo>
                <a:lnTo>
                  <a:pt x="132" y="199"/>
                </a:lnTo>
                <a:lnTo>
                  <a:pt x="88" y="199"/>
                </a:lnTo>
                <a:lnTo>
                  <a:pt x="46" y="199"/>
                </a:lnTo>
                <a:lnTo>
                  <a:pt x="0" y="193"/>
                </a:lnTo>
                <a:lnTo>
                  <a:pt x="0" y="160"/>
                </a:lnTo>
                <a:lnTo>
                  <a:pt x="0" y="103"/>
                </a:lnTo>
                <a:lnTo>
                  <a:pt x="4" y="0"/>
                </a:lnTo>
                <a:lnTo>
                  <a:pt x="191" y="2"/>
                </a:lnTo>
                <a:lnTo>
                  <a:pt x="202" y="99"/>
                </a:lnTo>
                <a:lnTo>
                  <a:pt x="206" y="193"/>
                </a:lnTo>
                <a:close/>
              </a:path>
            </a:pathLst>
          </a:custGeom>
          <a:solidFill>
            <a:srgbClr val="E51000"/>
          </a:solidFill>
          <a:ln w="9525">
            <a:noFill/>
            <a:round/>
            <a:headEnd/>
            <a:tailEnd/>
          </a:ln>
        </p:spPr>
        <p:txBody>
          <a:bodyPr/>
          <a:lstStyle/>
          <a:p>
            <a:endParaRPr lang="nb-NO"/>
          </a:p>
        </p:txBody>
      </p:sp>
      <p:sp>
        <p:nvSpPr>
          <p:cNvPr id="3120" name="Freeform 50"/>
          <p:cNvSpPr>
            <a:spLocks/>
          </p:cNvSpPr>
          <p:nvPr/>
        </p:nvSpPr>
        <p:spPr bwMode="auto">
          <a:xfrm>
            <a:off x="7377113" y="2917825"/>
            <a:ext cx="71437" cy="123825"/>
          </a:xfrm>
          <a:custGeom>
            <a:avLst/>
            <a:gdLst>
              <a:gd name="T0" fmla="*/ 71437 w 90"/>
              <a:gd name="T1" fmla="*/ 58738 h 78"/>
              <a:gd name="T2" fmla="*/ 68262 w 90"/>
              <a:gd name="T3" fmla="*/ 79375 h 78"/>
              <a:gd name="T4" fmla="*/ 62706 w 90"/>
              <a:gd name="T5" fmla="*/ 101600 h 78"/>
              <a:gd name="T6" fmla="*/ 55562 w 90"/>
              <a:gd name="T7" fmla="*/ 111125 h 78"/>
              <a:gd name="T8" fmla="*/ 46831 w 90"/>
              <a:gd name="T9" fmla="*/ 117475 h 78"/>
              <a:gd name="T10" fmla="*/ 41275 w 90"/>
              <a:gd name="T11" fmla="*/ 123825 h 78"/>
              <a:gd name="T12" fmla="*/ 30956 w 90"/>
              <a:gd name="T13" fmla="*/ 123825 h 78"/>
              <a:gd name="T14" fmla="*/ 22225 w 90"/>
              <a:gd name="T15" fmla="*/ 120650 h 78"/>
              <a:gd name="T16" fmla="*/ 13494 w 90"/>
              <a:gd name="T17" fmla="*/ 114300 h 78"/>
              <a:gd name="T18" fmla="*/ 8731 w 90"/>
              <a:gd name="T19" fmla="*/ 104775 h 78"/>
              <a:gd name="T20" fmla="*/ 5556 w 90"/>
              <a:gd name="T21" fmla="*/ 93662 h 78"/>
              <a:gd name="T22" fmla="*/ 3175 w 90"/>
              <a:gd name="T23" fmla="*/ 65087 h 78"/>
              <a:gd name="T24" fmla="*/ 0 w 90"/>
              <a:gd name="T25" fmla="*/ 52388 h 78"/>
              <a:gd name="T26" fmla="*/ 3175 w 90"/>
              <a:gd name="T27" fmla="*/ 3175 h 78"/>
              <a:gd name="T28" fmla="*/ 5556 w 90"/>
              <a:gd name="T29" fmla="*/ 0 h 78"/>
              <a:gd name="T30" fmla="*/ 13494 w 90"/>
              <a:gd name="T31" fmla="*/ 0 h 78"/>
              <a:gd name="T32" fmla="*/ 22225 w 90"/>
              <a:gd name="T33" fmla="*/ 0 h 78"/>
              <a:gd name="T34" fmla="*/ 33337 w 90"/>
              <a:gd name="T35" fmla="*/ 0 h 78"/>
              <a:gd name="T36" fmla="*/ 43656 w 90"/>
              <a:gd name="T37" fmla="*/ 6350 h 78"/>
              <a:gd name="T38" fmla="*/ 55562 w 90"/>
              <a:gd name="T39" fmla="*/ 12700 h 78"/>
              <a:gd name="T40" fmla="*/ 62706 w 90"/>
              <a:gd name="T41" fmla="*/ 23812 h 78"/>
              <a:gd name="T42" fmla="*/ 71437 w 90"/>
              <a:gd name="T43" fmla="*/ 41275 h 78"/>
              <a:gd name="T44" fmla="*/ 71437 w 90"/>
              <a:gd name="T45" fmla="*/ 58738 h 7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0"/>
              <a:gd name="T70" fmla="*/ 0 h 78"/>
              <a:gd name="T71" fmla="*/ 90 w 90"/>
              <a:gd name="T72" fmla="*/ 78 h 7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0" h="78">
                <a:moveTo>
                  <a:pt x="90" y="37"/>
                </a:moveTo>
                <a:lnTo>
                  <a:pt x="86" y="50"/>
                </a:lnTo>
                <a:lnTo>
                  <a:pt x="79" y="64"/>
                </a:lnTo>
                <a:lnTo>
                  <a:pt x="70" y="70"/>
                </a:lnTo>
                <a:lnTo>
                  <a:pt x="59" y="74"/>
                </a:lnTo>
                <a:lnTo>
                  <a:pt x="52" y="78"/>
                </a:lnTo>
                <a:lnTo>
                  <a:pt x="39" y="78"/>
                </a:lnTo>
                <a:lnTo>
                  <a:pt x="28" y="76"/>
                </a:lnTo>
                <a:lnTo>
                  <a:pt x="17" y="72"/>
                </a:lnTo>
                <a:lnTo>
                  <a:pt x="11" y="66"/>
                </a:lnTo>
                <a:lnTo>
                  <a:pt x="7" y="59"/>
                </a:lnTo>
                <a:lnTo>
                  <a:pt x="4" y="41"/>
                </a:lnTo>
                <a:lnTo>
                  <a:pt x="0" y="33"/>
                </a:lnTo>
                <a:lnTo>
                  <a:pt x="4" y="2"/>
                </a:lnTo>
                <a:lnTo>
                  <a:pt x="7" y="0"/>
                </a:lnTo>
                <a:lnTo>
                  <a:pt x="17" y="0"/>
                </a:lnTo>
                <a:lnTo>
                  <a:pt x="28" y="0"/>
                </a:lnTo>
                <a:lnTo>
                  <a:pt x="42" y="0"/>
                </a:lnTo>
                <a:lnTo>
                  <a:pt x="55" y="4"/>
                </a:lnTo>
                <a:lnTo>
                  <a:pt x="70" y="8"/>
                </a:lnTo>
                <a:lnTo>
                  <a:pt x="79" y="15"/>
                </a:lnTo>
                <a:lnTo>
                  <a:pt x="90" y="26"/>
                </a:lnTo>
                <a:lnTo>
                  <a:pt x="90" y="37"/>
                </a:lnTo>
                <a:close/>
              </a:path>
            </a:pathLst>
          </a:custGeom>
          <a:solidFill>
            <a:srgbClr val="E51000"/>
          </a:solidFill>
          <a:ln w="9525">
            <a:noFill/>
            <a:round/>
            <a:headEnd/>
            <a:tailEnd/>
          </a:ln>
        </p:spPr>
        <p:txBody>
          <a:bodyPr/>
          <a:lstStyle/>
          <a:p>
            <a:endParaRPr lang="nb-NO"/>
          </a:p>
        </p:txBody>
      </p:sp>
      <p:sp>
        <p:nvSpPr>
          <p:cNvPr id="3121" name="Freeform 51"/>
          <p:cNvSpPr>
            <a:spLocks/>
          </p:cNvSpPr>
          <p:nvPr/>
        </p:nvSpPr>
        <p:spPr bwMode="auto">
          <a:xfrm>
            <a:off x="7510463" y="3094038"/>
            <a:ext cx="114300" cy="479425"/>
          </a:xfrm>
          <a:custGeom>
            <a:avLst/>
            <a:gdLst>
              <a:gd name="T0" fmla="*/ 56756 w 145"/>
              <a:gd name="T1" fmla="*/ 0 h 302"/>
              <a:gd name="T2" fmla="*/ 62274 w 145"/>
              <a:gd name="T3" fmla="*/ 14288 h 302"/>
              <a:gd name="T4" fmla="*/ 68580 w 145"/>
              <a:gd name="T5" fmla="*/ 39687 h 302"/>
              <a:gd name="T6" fmla="*/ 81192 w 145"/>
              <a:gd name="T7" fmla="*/ 104775 h 302"/>
              <a:gd name="T8" fmla="*/ 98534 w 145"/>
              <a:gd name="T9" fmla="*/ 196850 h 302"/>
              <a:gd name="T10" fmla="*/ 105629 w 145"/>
              <a:gd name="T11" fmla="*/ 242887 h 302"/>
              <a:gd name="T12" fmla="*/ 111935 w 145"/>
              <a:gd name="T13" fmla="*/ 292100 h 302"/>
              <a:gd name="T14" fmla="*/ 114300 w 145"/>
              <a:gd name="T15" fmla="*/ 336550 h 302"/>
              <a:gd name="T16" fmla="*/ 114300 w 145"/>
              <a:gd name="T17" fmla="*/ 385762 h 302"/>
              <a:gd name="T18" fmla="*/ 108782 w 145"/>
              <a:gd name="T19" fmla="*/ 430213 h 302"/>
              <a:gd name="T20" fmla="*/ 103264 w 145"/>
              <a:gd name="T21" fmla="*/ 479425 h 302"/>
              <a:gd name="T22" fmla="*/ 86710 w 145"/>
              <a:gd name="T23" fmla="*/ 406400 h 302"/>
              <a:gd name="T24" fmla="*/ 62274 w 145"/>
              <a:gd name="T25" fmla="*/ 274637 h 302"/>
              <a:gd name="T26" fmla="*/ 32319 w 145"/>
              <a:gd name="T27" fmla="*/ 125412 h 302"/>
              <a:gd name="T28" fmla="*/ 15766 w 145"/>
              <a:gd name="T29" fmla="*/ 63500 h 302"/>
              <a:gd name="T30" fmla="*/ 0 w 145"/>
              <a:gd name="T31" fmla="*/ 11112 h 302"/>
              <a:gd name="T32" fmla="*/ 56756 w 145"/>
              <a:gd name="T33" fmla="*/ 0 h 3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5"/>
              <a:gd name="T52" fmla="*/ 0 h 302"/>
              <a:gd name="T53" fmla="*/ 145 w 145"/>
              <a:gd name="T54" fmla="*/ 302 h 30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5" h="302">
                <a:moveTo>
                  <a:pt x="72" y="0"/>
                </a:moveTo>
                <a:lnTo>
                  <a:pt x="79" y="9"/>
                </a:lnTo>
                <a:lnTo>
                  <a:pt x="87" y="25"/>
                </a:lnTo>
                <a:lnTo>
                  <a:pt x="103" y="66"/>
                </a:lnTo>
                <a:lnTo>
                  <a:pt x="125" y="124"/>
                </a:lnTo>
                <a:lnTo>
                  <a:pt x="134" y="153"/>
                </a:lnTo>
                <a:lnTo>
                  <a:pt x="142" y="184"/>
                </a:lnTo>
                <a:lnTo>
                  <a:pt x="145" y="212"/>
                </a:lnTo>
                <a:lnTo>
                  <a:pt x="145" y="243"/>
                </a:lnTo>
                <a:lnTo>
                  <a:pt x="138" y="271"/>
                </a:lnTo>
                <a:lnTo>
                  <a:pt x="131" y="302"/>
                </a:lnTo>
                <a:lnTo>
                  <a:pt x="110" y="256"/>
                </a:lnTo>
                <a:lnTo>
                  <a:pt x="79" y="173"/>
                </a:lnTo>
                <a:lnTo>
                  <a:pt x="41" y="79"/>
                </a:lnTo>
                <a:lnTo>
                  <a:pt x="20" y="40"/>
                </a:lnTo>
                <a:lnTo>
                  <a:pt x="0" y="7"/>
                </a:lnTo>
                <a:lnTo>
                  <a:pt x="72" y="0"/>
                </a:lnTo>
                <a:close/>
              </a:path>
            </a:pathLst>
          </a:custGeom>
          <a:solidFill>
            <a:srgbClr val="E51000"/>
          </a:solidFill>
          <a:ln w="9525">
            <a:noFill/>
            <a:round/>
            <a:headEnd/>
            <a:tailEnd/>
          </a:ln>
        </p:spPr>
        <p:txBody>
          <a:bodyPr/>
          <a:lstStyle/>
          <a:p>
            <a:endParaRPr lang="nb-NO"/>
          </a:p>
        </p:txBody>
      </p:sp>
      <p:sp>
        <p:nvSpPr>
          <p:cNvPr id="3122" name="Freeform 52"/>
          <p:cNvSpPr>
            <a:spLocks/>
          </p:cNvSpPr>
          <p:nvPr/>
        </p:nvSpPr>
        <p:spPr bwMode="auto">
          <a:xfrm>
            <a:off x="8123238" y="3084513"/>
            <a:ext cx="117475" cy="495300"/>
          </a:xfrm>
          <a:custGeom>
            <a:avLst/>
            <a:gdLst>
              <a:gd name="T0" fmla="*/ 117475 w 149"/>
              <a:gd name="T1" fmla="*/ 20637 h 312"/>
              <a:gd name="T2" fmla="*/ 104860 w 149"/>
              <a:gd name="T3" fmla="*/ 68262 h 312"/>
              <a:gd name="T4" fmla="*/ 89880 w 149"/>
              <a:gd name="T5" fmla="*/ 131762 h 312"/>
              <a:gd name="T6" fmla="*/ 61497 w 149"/>
              <a:gd name="T7" fmla="*/ 274637 h 312"/>
              <a:gd name="T8" fmla="*/ 18922 w 149"/>
              <a:gd name="T9" fmla="*/ 495300 h 312"/>
              <a:gd name="T10" fmla="*/ 16557 w 149"/>
              <a:gd name="T11" fmla="*/ 492125 h 312"/>
              <a:gd name="T12" fmla="*/ 9461 w 149"/>
              <a:gd name="T13" fmla="*/ 461963 h 312"/>
              <a:gd name="T14" fmla="*/ 6307 w 149"/>
              <a:gd name="T15" fmla="*/ 415925 h 312"/>
              <a:gd name="T16" fmla="*/ 0 w 149"/>
              <a:gd name="T17" fmla="*/ 301625 h 312"/>
              <a:gd name="T18" fmla="*/ 3154 w 149"/>
              <a:gd name="T19" fmla="*/ 269875 h 312"/>
              <a:gd name="T20" fmla="*/ 11826 w 149"/>
              <a:gd name="T21" fmla="*/ 206375 h 312"/>
              <a:gd name="T22" fmla="*/ 33902 w 149"/>
              <a:gd name="T23" fmla="*/ 82550 h 312"/>
              <a:gd name="T24" fmla="*/ 46517 w 149"/>
              <a:gd name="T25" fmla="*/ 30163 h 312"/>
              <a:gd name="T26" fmla="*/ 55190 w 149"/>
              <a:gd name="T27" fmla="*/ 0 h 312"/>
              <a:gd name="T28" fmla="*/ 117475 w 149"/>
              <a:gd name="T29" fmla="*/ 20637 h 3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9"/>
              <a:gd name="T46" fmla="*/ 0 h 312"/>
              <a:gd name="T47" fmla="*/ 149 w 149"/>
              <a:gd name="T48" fmla="*/ 312 h 3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9" h="312">
                <a:moveTo>
                  <a:pt x="149" y="13"/>
                </a:moveTo>
                <a:lnTo>
                  <a:pt x="133" y="43"/>
                </a:lnTo>
                <a:lnTo>
                  <a:pt x="114" y="83"/>
                </a:lnTo>
                <a:lnTo>
                  <a:pt x="78" y="173"/>
                </a:lnTo>
                <a:lnTo>
                  <a:pt x="24" y="312"/>
                </a:lnTo>
                <a:lnTo>
                  <a:pt x="21" y="310"/>
                </a:lnTo>
                <a:lnTo>
                  <a:pt x="12" y="291"/>
                </a:lnTo>
                <a:lnTo>
                  <a:pt x="8" y="262"/>
                </a:lnTo>
                <a:lnTo>
                  <a:pt x="0" y="190"/>
                </a:lnTo>
                <a:lnTo>
                  <a:pt x="4" y="170"/>
                </a:lnTo>
                <a:lnTo>
                  <a:pt x="15" y="130"/>
                </a:lnTo>
                <a:lnTo>
                  <a:pt x="43" y="52"/>
                </a:lnTo>
                <a:lnTo>
                  <a:pt x="59" y="19"/>
                </a:lnTo>
                <a:lnTo>
                  <a:pt x="70" y="0"/>
                </a:lnTo>
                <a:lnTo>
                  <a:pt x="149" y="13"/>
                </a:lnTo>
                <a:close/>
              </a:path>
            </a:pathLst>
          </a:custGeom>
          <a:solidFill>
            <a:srgbClr val="E51000"/>
          </a:solidFill>
          <a:ln w="9525">
            <a:noFill/>
            <a:round/>
            <a:headEnd/>
            <a:tailEnd/>
          </a:ln>
        </p:spPr>
        <p:txBody>
          <a:bodyPr/>
          <a:lstStyle/>
          <a:p>
            <a:endParaRPr lang="nb-NO"/>
          </a:p>
        </p:txBody>
      </p:sp>
      <p:sp>
        <p:nvSpPr>
          <p:cNvPr id="3123" name="Freeform 53"/>
          <p:cNvSpPr>
            <a:spLocks/>
          </p:cNvSpPr>
          <p:nvPr/>
        </p:nvSpPr>
        <p:spPr bwMode="auto">
          <a:xfrm>
            <a:off x="8255000" y="3059113"/>
            <a:ext cx="165100" cy="315912"/>
          </a:xfrm>
          <a:custGeom>
            <a:avLst/>
            <a:gdLst>
              <a:gd name="T0" fmla="*/ 165100 w 207"/>
              <a:gd name="T1" fmla="*/ 306387 h 199"/>
              <a:gd name="T2" fmla="*/ 134792 w 207"/>
              <a:gd name="T3" fmla="*/ 312737 h 199"/>
              <a:gd name="T4" fmla="*/ 106876 w 207"/>
              <a:gd name="T5" fmla="*/ 315912 h 199"/>
              <a:gd name="T6" fmla="*/ 71783 w 207"/>
              <a:gd name="T7" fmla="*/ 315912 h 199"/>
              <a:gd name="T8" fmla="*/ 37486 w 207"/>
              <a:gd name="T9" fmla="*/ 315912 h 199"/>
              <a:gd name="T10" fmla="*/ 0 w 207"/>
              <a:gd name="T11" fmla="*/ 306387 h 199"/>
              <a:gd name="T12" fmla="*/ 0 w 207"/>
              <a:gd name="T13" fmla="*/ 254000 h 199"/>
              <a:gd name="T14" fmla="*/ 0 w 207"/>
              <a:gd name="T15" fmla="*/ 163512 h 199"/>
              <a:gd name="T16" fmla="*/ 2393 w 207"/>
              <a:gd name="T17" fmla="*/ 0 h 199"/>
              <a:gd name="T18" fmla="*/ 152339 w 207"/>
              <a:gd name="T19" fmla="*/ 3175 h 199"/>
              <a:gd name="T20" fmla="*/ 161910 w 207"/>
              <a:gd name="T21" fmla="*/ 157162 h 199"/>
              <a:gd name="T22" fmla="*/ 165100 w 207"/>
              <a:gd name="T23" fmla="*/ 306387 h 1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7"/>
              <a:gd name="T37" fmla="*/ 0 h 199"/>
              <a:gd name="T38" fmla="*/ 207 w 207"/>
              <a:gd name="T39" fmla="*/ 199 h 19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7" h="199">
                <a:moveTo>
                  <a:pt x="207" y="193"/>
                </a:moveTo>
                <a:lnTo>
                  <a:pt x="169" y="197"/>
                </a:lnTo>
                <a:lnTo>
                  <a:pt x="134" y="199"/>
                </a:lnTo>
                <a:lnTo>
                  <a:pt x="90" y="199"/>
                </a:lnTo>
                <a:lnTo>
                  <a:pt x="47" y="199"/>
                </a:lnTo>
                <a:lnTo>
                  <a:pt x="0" y="193"/>
                </a:lnTo>
                <a:lnTo>
                  <a:pt x="0" y="160"/>
                </a:lnTo>
                <a:lnTo>
                  <a:pt x="0" y="103"/>
                </a:lnTo>
                <a:lnTo>
                  <a:pt x="3" y="0"/>
                </a:lnTo>
                <a:lnTo>
                  <a:pt x="191" y="2"/>
                </a:lnTo>
                <a:lnTo>
                  <a:pt x="203" y="99"/>
                </a:lnTo>
                <a:lnTo>
                  <a:pt x="207" y="193"/>
                </a:lnTo>
                <a:close/>
              </a:path>
            </a:pathLst>
          </a:custGeom>
          <a:solidFill>
            <a:srgbClr val="E51000"/>
          </a:solidFill>
          <a:ln w="9525">
            <a:noFill/>
            <a:round/>
            <a:headEnd/>
            <a:tailEnd/>
          </a:ln>
        </p:spPr>
        <p:txBody>
          <a:bodyPr/>
          <a:lstStyle/>
          <a:p>
            <a:endParaRPr lang="nb-NO"/>
          </a:p>
        </p:txBody>
      </p:sp>
      <p:sp>
        <p:nvSpPr>
          <p:cNvPr id="3124" name="Freeform 54"/>
          <p:cNvSpPr>
            <a:spLocks/>
          </p:cNvSpPr>
          <p:nvPr/>
        </p:nvSpPr>
        <p:spPr bwMode="auto">
          <a:xfrm>
            <a:off x="8293100" y="2917825"/>
            <a:ext cx="71438" cy="123825"/>
          </a:xfrm>
          <a:custGeom>
            <a:avLst/>
            <a:gdLst>
              <a:gd name="T0" fmla="*/ 71437 w 90"/>
              <a:gd name="T1" fmla="*/ 58738 h 78"/>
              <a:gd name="T2" fmla="*/ 69056 w 90"/>
              <a:gd name="T3" fmla="*/ 79375 h 78"/>
              <a:gd name="T4" fmla="*/ 61118 w 90"/>
              <a:gd name="T5" fmla="*/ 101600 h 78"/>
              <a:gd name="T6" fmla="*/ 55562 w 90"/>
              <a:gd name="T7" fmla="*/ 111125 h 78"/>
              <a:gd name="T8" fmla="*/ 46831 w 90"/>
              <a:gd name="T9" fmla="*/ 117475 h 78"/>
              <a:gd name="T10" fmla="*/ 39687 w 90"/>
              <a:gd name="T11" fmla="*/ 123825 h 78"/>
              <a:gd name="T12" fmla="*/ 30956 w 90"/>
              <a:gd name="T13" fmla="*/ 123825 h 78"/>
              <a:gd name="T14" fmla="*/ 22225 w 90"/>
              <a:gd name="T15" fmla="*/ 120650 h 78"/>
              <a:gd name="T16" fmla="*/ 11906 w 90"/>
              <a:gd name="T17" fmla="*/ 114300 h 78"/>
              <a:gd name="T18" fmla="*/ 8731 w 90"/>
              <a:gd name="T19" fmla="*/ 104775 h 78"/>
              <a:gd name="T20" fmla="*/ 6350 w 90"/>
              <a:gd name="T21" fmla="*/ 93662 h 78"/>
              <a:gd name="T22" fmla="*/ 3175 w 90"/>
              <a:gd name="T23" fmla="*/ 65087 h 78"/>
              <a:gd name="T24" fmla="*/ 0 w 90"/>
              <a:gd name="T25" fmla="*/ 52388 h 78"/>
              <a:gd name="T26" fmla="*/ 3175 w 90"/>
              <a:gd name="T27" fmla="*/ 3175 h 78"/>
              <a:gd name="T28" fmla="*/ 6350 w 90"/>
              <a:gd name="T29" fmla="*/ 0 h 78"/>
              <a:gd name="T30" fmla="*/ 11906 w 90"/>
              <a:gd name="T31" fmla="*/ 0 h 78"/>
              <a:gd name="T32" fmla="*/ 22225 w 90"/>
              <a:gd name="T33" fmla="*/ 0 h 78"/>
              <a:gd name="T34" fmla="*/ 34131 w 90"/>
              <a:gd name="T35" fmla="*/ 0 h 78"/>
              <a:gd name="T36" fmla="*/ 43656 w 90"/>
              <a:gd name="T37" fmla="*/ 6350 h 78"/>
              <a:gd name="T38" fmla="*/ 55562 w 90"/>
              <a:gd name="T39" fmla="*/ 12700 h 78"/>
              <a:gd name="T40" fmla="*/ 61118 w 90"/>
              <a:gd name="T41" fmla="*/ 23812 h 78"/>
              <a:gd name="T42" fmla="*/ 71437 w 90"/>
              <a:gd name="T43" fmla="*/ 41275 h 78"/>
              <a:gd name="T44" fmla="*/ 71437 w 90"/>
              <a:gd name="T45" fmla="*/ 58738 h 7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0"/>
              <a:gd name="T70" fmla="*/ 0 h 78"/>
              <a:gd name="T71" fmla="*/ 90 w 90"/>
              <a:gd name="T72" fmla="*/ 78 h 7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0" h="78">
                <a:moveTo>
                  <a:pt x="90" y="37"/>
                </a:moveTo>
                <a:lnTo>
                  <a:pt x="87" y="50"/>
                </a:lnTo>
                <a:lnTo>
                  <a:pt x="77" y="64"/>
                </a:lnTo>
                <a:lnTo>
                  <a:pt x="70" y="70"/>
                </a:lnTo>
                <a:lnTo>
                  <a:pt x="59" y="74"/>
                </a:lnTo>
                <a:lnTo>
                  <a:pt x="50" y="78"/>
                </a:lnTo>
                <a:lnTo>
                  <a:pt x="39" y="78"/>
                </a:lnTo>
                <a:lnTo>
                  <a:pt x="28" y="76"/>
                </a:lnTo>
                <a:lnTo>
                  <a:pt x="15" y="72"/>
                </a:lnTo>
                <a:lnTo>
                  <a:pt x="11" y="66"/>
                </a:lnTo>
                <a:lnTo>
                  <a:pt x="8" y="59"/>
                </a:lnTo>
                <a:lnTo>
                  <a:pt x="4" y="41"/>
                </a:lnTo>
                <a:lnTo>
                  <a:pt x="0" y="33"/>
                </a:lnTo>
                <a:lnTo>
                  <a:pt x="4" y="2"/>
                </a:lnTo>
                <a:lnTo>
                  <a:pt x="8" y="0"/>
                </a:lnTo>
                <a:lnTo>
                  <a:pt x="15" y="0"/>
                </a:lnTo>
                <a:lnTo>
                  <a:pt x="28" y="0"/>
                </a:lnTo>
                <a:lnTo>
                  <a:pt x="43" y="0"/>
                </a:lnTo>
                <a:lnTo>
                  <a:pt x="55" y="4"/>
                </a:lnTo>
                <a:lnTo>
                  <a:pt x="70" y="8"/>
                </a:lnTo>
                <a:lnTo>
                  <a:pt x="77" y="15"/>
                </a:lnTo>
                <a:lnTo>
                  <a:pt x="90" y="26"/>
                </a:lnTo>
                <a:lnTo>
                  <a:pt x="90" y="37"/>
                </a:lnTo>
                <a:close/>
              </a:path>
            </a:pathLst>
          </a:custGeom>
          <a:solidFill>
            <a:srgbClr val="E51000"/>
          </a:solidFill>
          <a:ln w="9525">
            <a:noFill/>
            <a:round/>
            <a:headEnd/>
            <a:tailEnd/>
          </a:ln>
        </p:spPr>
        <p:txBody>
          <a:bodyPr/>
          <a:lstStyle/>
          <a:p>
            <a:endParaRPr lang="nb-NO"/>
          </a:p>
        </p:txBody>
      </p:sp>
      <p:sp>
        <p:nvSpPr>
          <p:cNvPr id="3125" name="Freeform 55"/>
          <p:cNvSpPr>
            <a:spLocks/>
          </p:cNvSpPr>
          <p:nvPr/>
        </p:nvSpPr>
        <p:spPr bwMode="auto">
          <a:xfrm>
            <a:off x="8426450" y="3094038"/>
            <a:ext cx="114300" cy="479425"/>
          </a:xfrm>
          <a:custGeom>
            <a:avLst/>
            <a:gdLst>
              <a:gd name="T0" fmla="*/ 55179 w 145"/>
              <a:gd name="T1" fmla="*/ 0 h 302"/>
              <a:gd name="T2" fmla="*/ 62274 w 145"/>
              <a:gd name="T3" fmla="*/ 14288 h 302"/>
              <a:gd name="T4" fmla="*/ 68580 w 145"/>
              <a:gd name="T5" fmla="*/ 39687 h 302"/>
              <a:gd name="T6" fmla="*/ 79616 w 145"/>
              <a:gd name="T7" fmla="*/ 104775 h 302"/>
              <a:gd name="T8" fmla="*/ 98534 w 145"/>
              <a:gd name="T9" fmla="*/ 196850 h 302"/>
              <a:gd name="T10" fmla="*/ 104841 w 145"/>
              <a:gd name="T11" fmla="*/ 242887 h 302"/>
              <a:gd name="T12" fmla="*/ 111935 w 145"/>
              <a:gd name="T13" fmla="*/ 292100 h 302"/>
              <a:gd name="T14" fmla="*/ 114300 w 145"/>
              <a:gd name="T15" fmla="*/ 336550 h 302"/>
              <a:gd name="T16" fmla="*/ 114300 w 145"/>
              <a:gd name="T17" fmla="*/ 385762 h 302"/>
              <a:gd name="T18" fmla="*/ 108782 w 145"/>
              <a:gd name="T19" fmla="*/ 430213 h 302"/>
              <a:gd name="T20" fmla="*/ 101688 w 145"/>
              <a:gd name="T21" fmla="*/ 479425 h 302"/>
              <a:gd name="T22" fmla="*/ 87499 w 145"/>
              <a:gd name="T23" fmla="*/ 406400 h 302"/>
              <a:gd name="T24" fmla="*/ 62274 w 145"/>
              <a:gd name="T25" fmla="*/ 274637 h 302"/>
              <a:gd name="T26" fmla="*/ 30743 w 145"/>
              <a:gd name="T27" fmla="*/ 125412 h 302"/>
              <a:gd name="T28" fmla="*/ 16554 w 145"/>
              <a:gd name="T29" fmla="*/ 63500 h 302"/>
              <a:gd name="T30" fmla="*/ 0 w 145"/>
              <a:gd name="T31" fmla="*/ 11112 h 302"/>
              <a:gd name="T32" fmla="*/ 55179 w 145"/>
              <a:gd name="T33" fmla="*/ 0 h 3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5"/>
              <a:gd name="T52" fmla="*/ 0 h 302"/>
              <a:gd name="T53" fmla="*/ 145 w 145"/>
              <a:gd name="T54" fmla="*/ 302 h 30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5" h="302">
                <a:moveTo>
                  <a:pt x="70" y="0"/>
                </a:moveTo>
                <a:lnTo>
                  <a:pt x="79" y="9"/>
                </a:lnTo>
                <a:lnTo>
                  <a:pt x="87" y="25"/>
                </a:lnTo>
                <a:lnTo>
                  <a:pt x="101" y="66"/>
                </a:lnTo>
                <a:lnTo>
                  <a:pt x="125" y="124"/>
                </a:lnTo>
                <a:lnTo>
                  <a:pt x="133" y="153"/>
                </a:lnTo>
                <a:lnTo>
                  <a:pt x="142" y="184"/>
                </a:lnTo>
                <a:lnTo>
                  <a:pt x="145" y="212"/>
                </a:lnTo>
                <a:lnTo>
                  <a:pt x="145" y="243"/>
                </a:lnTo>
                <a:lnTo>
                  <a:pt x="138" y="271"/>
                </a:lnTo>
                <a:lnTo>
                  <a:pt x="129" y="302"/>
                </a:lnTo>
                <a:lnTo>
                  <a:pt x="111" y="256"/>
                </a:lnTo>
                <a:lnTo>
                  <a:pt x="79" y="173"/>
                </a:lnTo>
                <a:lnTo>
                  <a:pt x="39" y="79"/>
                </a:lnTo>
                <a:lnTo>
                  <a:pt x="21" y="40"/>
                </a:lnTo>
                <a:lnTo>
                  <a:pt x="0" y="7"/>
                </a:lnTo>
                <a:lnTo>
                  <a:pt x="70" y="0"/>
                </a:lnTo>
                <a:close/>
              </a:path>
            </a:pathLst>
          </a:custGeom>
          <a:solidFill>
            <a:srgbClr val="E51000"/>
          </a:solidFill>
          <a:ln w="9525">
            <a:noFill/>
            <a:round/>
            <a:headEnd/>
            <a:tailEnd/>
          </a:ln>
        </p:spPr>
        <p:txBody>
          <a:bodyPr/>
          <a:lstStyle/>
          <a:p>
            <a:endParaRPr lang="nb-NO"/>
          </a:p>
        </p:txBody>
      </p:sp>
      <p:sp>
        <p:nvSpPr>
          <p:cNvPr id="3126" name="Freeform 56"/>
          <p:cNvSpPr>
            <a:spLocks/>
          </p:cNvSpPr>
          <p:nvPr/>
        </p:nvSpPr>
        <p:spPr bwMode="auto">
          <a:xfrm>
            <a:off x="4959350" y="4603750"/>
            <a:ext cx="363538" cy="222250"/>
          </a:xfrm>
          <a:custGeom>
            <a:avLst/>
            <a:gdLst>
              <a:gd name="T0" fmla="*/ 245010 w 457"/>
              <a:gd name="T1" fmla="*/ 222250 h 140"/>
              <a:gd name="T2" fmla="*/ 239442 w 457"/>
              <a:gd name="T3" fmla="*/ 209550 h 140"/>
              <a:gd name="T4" fmla="*/ 233873 w 457"/>
              <a:gd name="T5" fmla="*/ 196850 h 140"/>
              <a:gd name="T6" fmla="*/ 223532 w 457"/>
              <a:gd name="T7" fmla="*/ 185737 h 140"/>
              <a:gd name="T8" fmla="*/ 211600 w 457"/>
              <a:gd name="T9" fmla="*/ 176212 h 140"/>
              <a:gd name="T10" fmla="*/ 183758 w 457"/>
              <a:gd name="T11" fmla="*/ 153987 h 140"/>
              <a:gd name="T12" fmla="*/ 146370 w 457"/>
              <a:gd name="T13" fmla="*/ 141287 h 140"/>
              <a:gd name="T14" fmla="*/ 109777 w 457"/>
              <a:gd name="T15" fmla="*/ 127000 h 140"/>
              <a:gd name="T16" fmla="*/ 71594 w 457"/>
              <a:gd name="T17" fmla="*/ 114300 h 140"/>
              <a:gd name="T18" fmla="*/ 0 w 457"/>
              <a:gd name="T19" fmla="*/ 92075 h 140"/>
              <a:gd name="T20" fmla="*/ 174212 w 457"/>
              <a:gd name="T21" fmla="*/ 0 h 140"/>
              <a:gd name="T22" fmla="*/ 201258 w 457"/>
              <a:gd name="T23" fmla="*/ 9525 h 140"/>
              <a:gd name="T24" fmla="*/ 229101 w 457"/>
              <a:gd name="T25" fmla="*/ 23812 h 140"/>
              <a:gd name="T26" fmla="*/ 264102 w 457"/>
              <a:gd name="T27" fmla="*/ 42862 h 140"/>
              <a:gd name="T28" fmla="*/ 295126 w 457"/>
              <a:gd name="T29" fmla="*/ 71437 h 140"/>
              <a:gd name="T30" fmla="*/ 311036 w 457"/>
              <a:gd name="T31" fmla="*/ 85725 h 140"/>
              <a:gd name="T32" fmla="*/ 325355 w 457"/>
              <a:gd name="T33" fmla="*/ 101600 h 140"/>
              <a:gd name="T34" fmla="*/ 338878 w 457"/>
              <a:gd name="T35" fmla="*/ 123825 h 140"/>
              <a:gd name="T36" fmla="*/ 350810 w 457"/>
              <a:gd name="T37" fmla="*/ 147637 h 140"/>
              <a:gd name="T38" fmla="*/ 357970 w 457"/>
              <a:gd name="T39" fmla="*/ 173037 h 140"/>
              <a:gd name="T40" fmla="*/ 363538 w 457"/>
              <a:gd name="T41" fmla="*/ 196850 h 140"/>
              <a:gd name="T42" fmla="*/ 245010 w 457"/>
              <a:gd name="T43" fmla="*/ 222250 h 1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57"/>
              <a:gd name="T67" fmla="*/ 0 h 140"/>
              <a:gd name="T68" fmla="*/ 457 w 457"/>
              <a:gd name="T69" fmla="*/ 140 h 1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57" h="140">
                <a:moveTo>
                  <a:pt x="308" y="140"/>
                </a:moveTo>
                <a:lnTo>
                  <a:pt x="301" y="132"/>
                </a:lnTo>
                <a:lnTo>
                  <a:pt x="294" y="124"/>
                </a:lnTo>
                <a:lnTo>
                  <a:pt x="281" y="117"/>
                </a:lnTo>
                <a:lnTo>
                  <a:pt x="266" y="111"/>
                </a:lnTo>
                <a:lnTo>
                  <a:pt x="231" y="97"/>
                </a:lnTo>
                <a:lnTo>
                  <a:pt x="184" y="89"/>
                </a:lnTo>
                <a:lnTo>
                  <a:pt x="138" y="80"/>
                </a:lnTo>
                <a:lnTo>
                  <a:pt x="90" y="72"/>
                </a:lnTo>
                <a:lnTo>
                  <a:pt x="0" y="58"/>
                </a:lnTo>
                <a:lnTo>
                  <a:pt x="219" y="0"/>
                </a:lnTo>
                <a:lnTo>
                  <a:pt x="253" y="6"/>
                </a:lnTo>
                <a:lnTo>
                  <a:pt x="288" y="15"/>
                </a:lnTo>
                <a:lnTo>
                  <a:pt x="332" y="27"/>
                </a:lnTo>
                <a:lnTo>
                  <a:pt x="371" y="45"/>
                </a:lnTo>
                <a:lnTo>
                  <a:pt x="391" y="54"/>
                </a:lnTo>
                <a:lnTo>
                  <a:pt x="409" y="64"/>
                </a:lnTo>
                <a:lnTo>
                  <a:pt x="426" y="78"/>
                </a:lnTo>
                <a:lnTo>
                  <a:pt x="441" y="93"/>
                </a:lnTo>
                <a:lnTo>
                  <a:pt x="450" y="109"/>
                </a:lnTo>
                <a:lnTo>
                  <a:pt x="457" y="124"/>
                </a:lnTo>
                <a:lnTo>
                  <a:pt x="308" y="140"/>
                </a:lnTo>
                <a:close/>
              </a:path>
            </a:pathLst>
          </a:custGeom>
          <a:solidFill>
            <a:srgbClr val="AA0C00"/>
          </a:solidFill>
          <a:ln w="9525">
            <a:noFill/>
            <a:round/>
            <a:headEnd/>
            <a:tailEnd/>
          </a:ln>
        </p:spPr>
        <p:txBody>
          <a:bodyPr/>
          <a:lstStyle/>
          <a:p>
            <a:endParaRPr lang="nb-NO"/>
          </a:p>
        </p:txBody>
      </p:sp>
      <p:sp>
        <p:nvSpPr>
          <p:cNvPr id="3127" name="Freeform 57"/>
          <p:cNvSpPr>
            <a:spLocks/>
          </p:cNvSpPr>
          <p:nvPr/>
        </p:nvSpPr>
        <p:spPr bwMode="auto">
          <a:xfrm>
            <a:off x="4849813" y="4302125"/>
            <a:ext cx="330200" cy="387350"/>
          </a:xfrm>
          <a:custGeom>
            <a:avLst/>
            <a:gdLst>
              <a:gd name="T0" fmla="*/ 330200 w 417"/>
              <a:gd name="T1" fmla="*/ 290513 h 244"/>
              <a:gd name="T2" fmla="*/ 311196 w 417"/>
              <a:gd name="T3" fmla="*/ 290513 h 244"/>
              <a:gd name="T4" fmla="*/ 293775 w 417"/>
              <a:gd name="T5" fmla="*/ 282575 h 244"/>
              <a:gd name="T6" fmla="*/ 274771 w 417"/>
              <a:gd name="T7" fmla="*/ 273050 h 244"/>
              <a:gd name="T8" fmla="*/ 258934 w 417"/>
              <a:gd name="T9" fmla="*/ 258763 h 244"/>
              <a:gd name="T10" fmla="*/ 244681 w 417"/>
              <a:gd name="T11" fmla="*/ 246063 h 244"/>
              <a:gd name="T12" fmla="*/ 231219 w 417"/>
              <a:gd name="T13" fmla="*/ 231775 h 244"/>
              <a:gd name="T14" fmla="*/ 209839 w 417"/>
              <a:gd name="T15" fmla="*/ 196850 h 244"/>
              <a:gd name="T16" fmla="*/ 190835 w 417"/>
              <a:gd name="T17" fmla="*/ 161925 h 244"/>
              <a:gd name="T18" fmla="*/ 176582 w 417"/>
              <a:gd name="T19" fmla="*/ 138113 h 244"/>
              <a:gd name="T20" fmla="*/ 170247 w 417"/>
              <a:gd name="T21" fmla="*/ 123825 h 244"/>
              <a:gd name="T22" fmla="*/ 166288 w 417"/>
              <a:gd name="T23" fmla="*/ 123825 h 244"/>
              <a:gd name="T24" fmla="*/ 166288 w 417"/>
              <a:gd name="T25" fmla="*/ 127000 h 244"/>
              <a:gd name="T26" fmla="*/ 166288 w 417"/>
              <a:gd name="T27" fmla="*/ 147638 h 244"/>
              <a:gd name="T28" fmla="*/ 170247 w 417"/>
              <a:gd name="T29" fmla="*/ 165100 h 244"/>
              <a:gd name="T30" fmla="*/ 178957 w 417"/>
              <a:gd name="T31" fmla="*/ 187325 h 244"/>
              <a:gd name="T32" fmla="*/ 187668 w 417"/>
              <a:gd name="T33" fmla="*/ 203200 h 244"/>
              <a:gd name="T34" fmla="*/ 201129 w 417"/>
              <a:gd name="T35" fmla="*/ 223838 h 244"/>
              <a:gd name="T36" fmla="*/ 215382 w 417"/>
              <a:gd name="T37" fmla="*/ 242888 h 244"/>
              <a:gd name="T38" fmla="*/ 237554 w 417"/>
              <a:gd name="T39" fmla="*/ 258763 h 244"/>
              <a:gd name="T40" fmla="*/ 262101 w 417"/>
              <a:gd name="T41" fmla="*/ 276225 h 244"/>
              <a:gd name="T42" fmla="*/ 102148 w 417"/>
              <a:gd name="T43" fmla="*/ 387350 h 244"/>
              <a:gd name="T44" fmla="*/ 79976 w 417"/>
              <a:gd name="T45" fmla="*/ 363538 h 244"/>
              <a:gd name="T46" fmla="*/ 61764 w 417"/>
              <a:gd name="T47" fmla="*/ 338138 h 244"/>
              <a:gd name="T48" fmla="*/ 42760 w 417"/>
              <a:gd name="T49" fmla="*/ 311150 h 244"/>
              <a:gd name="T50" fmla="*/ 27715 w 417"/>
              <a:gd name="T51" fmla="*/ 282575 h 244"/>
              <a:gd name="T52" fmla="*/ 15045 w 417"/>
              <a:gd name="T53" fmla="*/ 252413 h 244"/>
              <a:gd name="T54" fmla="*/ 6335 w 417"/>
              <a:gd name="T55" fmla="*/ 220663 h 244"/>
              <a:gd name="T56" fmla="*/ 0 w 417"/>
              <a:gd name="T57" fmla="*/ 190500 h 244"/>
              <a:gd name="T58" fmla="*/ 0 w 417"/>
              <a:gd name="T59" fmla="*/ 161925 h 244"/>
              <a:gd name="T60" fmla="*/ 0 w 417"/>
              <a:gd name="T61" fmla="*/ 131763 h 244"/>
              <a:gd name="T62" fmla="*/ 6335 w 417"/>
              <a:gd name="T63" fmla="*/ 103188 h 244"/>
              <a:gd name="T64" fmla="*/ 11878 w 417"/>
              <a:gd name="T65" fmla="*/ 79375 h 244"/>
              <a:gd name="T66" fmla="*/ 22172 w 417"/>
              <a:gd name="T67" fmla="*/ 58738 h 244"/>
              <a:gd name="T68" fmla="*/ 39592 w 417"/>
              <a:gd name="T69" fmla="*/ 23813 h 244"/>
              <a:gd name="T70" fmla="*/ 55429 w 417"/>
              <a:gd name="T71" fmla="*/ 0 h 244"/>
              <a:gd name="T72" fmla="*/ 151243 w 417"/>
              <a:gd name="T73" fmla="*/ 20638 h 244"/>
              <a:gd name="T74" fmla="*/ 330200 w 417"/>
              <a:gd name="T75" fmla="*/ 290513 h 24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17"/>
              <a:gd name="T115" fmla="*/ 0 h 244"/>
              <a:gd name="T116" fmla="*/ 417 w 417"/>
              <a:gd name="T117" fmla="*/ 244 h 24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17" h="244">
                <a:moveTo>
                  <a:pt x="417" y="183"/>
                </a:moveTo>
                <a:lnTo>
                  <a:pt x="393" y="183"/>
                </a:lnTo>
                <a:lnTo>
                  <a:pt x="371" y="178"/>
                </a:lnTo>
                <a:lnTo>
                  <a:pt x="347" y="172"/>
                </a:lnTo>
                <a:lnTo>
                  <a:pt x="327" y="163"/>
                </a:lnTo>
                <a:lnTo>
                  <a:pt x="309" y="155"/>
                </a:lnTo>
                <a:lnTo>
                  <a:pt x="292" y="146"/>
                </a:lnTo>
                <a:lnTo>
                  <a:pt x="265" y="124"/>
                </a:lnTo>
                <a:lnTo>
                  <a:pt x="241" y="102"/>
                </a:lnTo>
                <a:lnTo>
                  <a:pt x="223" y="87"/>
                </a:lnTo>
                <a:lnTo>
                  <a:pt x="215" y="78"/>
                </a:lnTo>
                <a:lnTo>
                  <a:pt x="210" y="78"/>
                </a:lnTo>
                <a:lnTo>
                  <a:pt x="210" y="80"/>
                </a:lnTo>
                <a:lnTo>
                  <a:pt x="210" y="93"/>
                </a:lnTo>
                <a:lnTo>
                  <a:pt x="215" y="104"/>
                </a:lnTo>
                <a:lnTo>
                  <a:pt x="226" y="118"/>
                </a:lnTo>
                <a:lnTo>
                  <a:pt x="237" y="128"/>
                </a:lnTo>
                <a:lnTo>
                  <a:pt x="254" y="141"/>
                </a:lnTo>
                <a:lnTo>
                  <a:pt x="272" y="153"/>
                </a:lnTo>
                <a:lnTo>
                  <a:pt x="300" y="163"/>
                </a:lnTo>
                <a:lnTo>
                  <a:pt x="331" y="174"/>
                </a:lnTo>
                <a:lnTo>
                  <a:pt x="129" y="244"/>
                </a:lnTo>
                <a:lnTo>
                  <a:pt x="101" y="229"/>
                </a:lnTo>
                <a:lnTo>
                  <a:pt x="78" y="213"/>
                </a:lnTo>
                <a:lnTo>
                  <a:pt x="54" y="196"/>
                </a:lnTo>
                <a:lnTo>
                  <a:pt x="35" y="178"/>
                </a:lnTo>
                <a:lnTo>
                  <a:pt x="19" y="159"/>
                </a:lnTo>
                <a:lnTo>
                  <a:pt x="8" y="139"/>
                </a:lnTo>
                <a:lnTo>
                  <a:pt x="0" y="120"/>
                </a:lnTo>
                <a:lnTo>
                  <a:pt x="0" y="102"/>
                </a:lnTo>
                <a:lnTo>
                  <a:pt x="0" y="83"/>
                </a:lnTo>
                <a:lnTo>
                  <a:pt x="8" y="65"/>
                </a:lnTo>
                <a:lnTo>
                  <a:pt x="15" y="50"/>
                </a:lnTo>
                <a:lnTo>
                  <a:pt x="28" y="37"/>
                </a:lnTo>
                <a:lnTo>
                  <a:pt x="50" y="15"/>
                </a:lnTo>
                <a:lnTo>
                  <a:pt x="70" y="0"/>
                </a:lnTo>
                <a:lnTo>
                  <a:pt x="191" y="13"/>
                </a:lnTo>
                <a:lnTo>
                  <a:pt x="417" y="183"/>
                </a:lnTo>
                <a:close/>
              </a:path>
            </a:pathLst>
          </a:custGeom>
          <a:solidFill>
            <a:srgbClr val="AA0C00"/>
          </a:solidFill>
          <a:ln w="9525">
            <a:noFill/>
            <a:round/>
            <a:headEnd/>
            <a:tailEnd/>
          </a:ln>
        </p:spPr>
        <p:txBody>
          <a:bodyPr/>
          <a:lstStyle/>
          <a:p>
            <a:endParaRPr lang="nb-NO"/>
          </a:p>
        </p:txBody>
      </p:sp>
      <p:sp>
        <p:nvSpPr>
          <p:cNvPr id="3128" name="Freeform 58"/>
          <p:cNvSpPr>
            <a:spLocks/>
          </p:cNvSpPr>
          <p:nvPr/>
        </p:nvSpPr>
        <p:spPr bwMode="auto">
          <a:xfrm>
            <a:off x="4926013" y="4156075"/>
            <a:ext cx="77787" cy="133350"/>
          </a:xfrm>
          <a:custGeom>
            <a:avLst/>
            <a:gdLst>
              <a:gd name="T0" fmla="*/ 77787 w 97"/>
              <a:gd name="T1" fmla="*/ 65088 h 84"/>
              <a:gd name="T2" fmla="*/ 74579 w 97"/>
              <a:gd name="T3" fmla="*/ 90487 h 84"/>
              <a:gd name="T4" fmla="*/ 68966 w 97"/>
              <a:gd name="T5" fmla="*/ 111125 h 84"/>
              <a:gd name="T6" fmla="*/ 61748 w 97"/>
              <a:gd name="T7" fmla="*/ 120650 h 84"/>
              <a:gd name="T8" fmla="*/ 52927 w 97"/>
              <a:gd name="T9" fmla="*/ 127000 h 84"/>
              <a:gd name="T10" fmla="*/ 44106 w 97"/>
              <a:gd name="T11" fmla="*/ 130175 h 84"/>
              <a:gd name="T12" fmla="*/ 33681 w 97"/>
              <a:gd name="T13" fmla="*/ 133350 h 84"/>
              <a:gd name="T14" fmla="*/ 24860 w 97"/>
              <a:gd name="T15" fmla="*/ 130175 h 84"/>
              <a:gd name="T16" fmla="*/ 14435 w 97"/>
              <a:gd name="T17" fmla="*/ 120650 h 84"/>
              <a:gd name="T18" fmla="*/ 8821 w 97"/>
              <a:gd name="T19" fmla="*/ 106363 h 84"/>
              <a:gd name="T20" fmla="*/ 5613 w 97"/>
              <a:gd name="T21" fmla="*/ 93662 h 84"/>
              <a:gd name="T22" fmla="*/ 0 w 97"/>
              <a:gd name="T23" fmla="*/ 61913 h 84"/>
              <a:gd name="T24" fmla="*/ 0 w 97"/>
              <a:gd name="T25" fmla="*/ 41275 h 84"/>
              <a:gd name="T26" fmla="*/ 0 w 97"/>
              <a:gd name="T27" fmla="*/ 19050 h 84"/>
              <a:gd name="T28" fmla="*/ 2406 w 97"/>
              <a:gd name="T29" fmla="*/ 6350 h 84"/>
              <a:gd name="T30" fmla="*/ 8821 w 97"/>
              <a:gd name="T31" fmla="*/ 3175 h 84"/>
              <a:gd name="T32" fmla="*/ 21652 w 97"/>
              <a:gd name="T33" fmla="*/ 0 h 84"/>
              <a:gd name="T34" fmla="*/ 33681 w 97"/>
              <a:gd name="T35" fmla="*/ 3175 h 84"/>
              <a:gd name="T36" fmla="*/ 47314 w 97"/>
              <a:gd name="T37" fmla="*/ 6350 h 84"/>
              <a:gd name="T38" fmla="*/ 56135 w 97"/>
              <a:gd name="T39" fmla="*/ 12700 h 84"/>
              <a:gd name="T40" fmla="*/ 64956 w 97"/>
              <a:gd name="T41" fmla="*/ 23812 h 84"/>
              <a:gd name="T42" fmla="*/ 72174 w 97"/>
              <a:gd name="T43" fmla="*/ 34925 h 84"/>
              <a:gd name="T44" fmla="*/ 74579 w 97"/>
              <a:gd name="T45" fmla="*/ 44450 h 84"/>
              <a:gd name="T46" fmla="*/ 77787 w 97"/>
              <a:gd name="T47" fmla="*/ 65088 h 8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7"/>
              <a:gd name="T73" fmla="*/ 0 h 84"/>
              <a:gd name="T74" fmla="*/ 97 w 97"/>
              <a:gd name="T75" fmla="*/ 84 h 8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7" h="84">
                <a:moveTo>
                  <a:pt x="97" y="41"/>
                </a:moveTo>
                <a:lnTo>
                  <a:pt x="93" y="57"/>
                </a:lnTo>
                <a:lnTo>
                  <a:pt x="86" y="70"/>
                </a:lnTo>
                <a:lnTo>
                  <a:pt x="77" y="76"/>
                </a:lnTo>
                <a:lnTo>
                  <a:pt x="66" y="80"/>
                </a:lnTo>
                <a:lnTo>
                  <a:pt x="55" y="82"/>
                </a:lnTo>
                <a:lnTo>
                  <a:pt x="42" y="84"/>
                </a:lnTo>
                <a:lnTo>
                  <a:pt x="31" y="82"/>
                </a:lnTo>
                <a:lnTo>
                  <a:pt x="18" y="76"/>
                </a:lnTo>
                <a:lnTo>
                  <a:pt x="11" y="67"/>
                </a:lnTo>
                <a:lnTo>
                  <a:pt x="7" y="59"/>
                </a:lnTo>
                <a:lnTo>
                  <a:pt x="0" y="39"/>
                </a:lnTo>
                <a:lnTo>
                  <a:pt x="0" y="26"/>
                </a:lnTo>
                <a:lnTo>
                  <a:pt x="0" y="12"/>
                </a:lnTo>
                <a:lnTo>
                  <a:pt x="3" y="4"/>
                </a:lnTo>
                <a:lnTo>
                  <a:pt x="11" y="2"/>
                </a:lnTo>
                <a:lnTo>
                  <a:pt x="27" y="0"/>
                </a:lnTo>
                <a:lnTo>
                  <a:pt x="42" y="2"/>
                </a:lnTo>
                <a:lnTo>
                  <a:pt x="59" y="4"/>
                </a:lnTo>
                <a:lnTo>
                  <a:pt x="70" y="8"/>
                </a:lnTo>
                <a:lnTo>
                  <a:pt x="81" y="15"/>
                </a:lnTo>
                <a:lnTo>
                  <a:pt x="90" y="22"/>
                </a:lnTo>
                <a:lnTo>
                  <a:pt x="93" y="28"/>
                </a:lnTo>
                <a:lnTo>
                  <a:pt x="97" y="41"/>
                </a:lnTo>
                <a:close/>
              </a:path>
            </a:pathLst>
          </a:custGeom>
          <a:solidFill>
            <a:srgbClr val="AA0C00"/>
          </a:solidFill>
          <a:ln w="9525">
            <a:noFill/>
            <a:round/>
            <a:headEnd/>
            <a:tailEnd/>
          </a:ln>
        </p:spPr>
        <p:txBody>
          <a:bodyPr/>
          <a:lstStyle/>
          <a:p>
            <a:endParaRPr lang="nb-NO"/>
          </a:p>
        </p:txBody>
      </p:sp>
      <p:sp>
        <p:nvSpPr>
          <p:cNvPr id="3129" name="Freeform 59"/>
          <p:cNvSpPr>
            <a:spLocks/>
          </p:cNvSpPr>
          <p:nvPr/>
        </p:nvSpPr>
        <p:spPr bwMode="auto">
          <a:xfrm>
            <a:off x="4895850" y="4686300"/>
            <a:ext cx="179388" cy="360363"/>
          </a:xfrm>
          <a:custGeom>
            <a:avLst/>
            <a:gdLst>
              <a:gd name="T0" fmla="*/ 169069 w 226"/>
              <a:gd name="T1" fmla="*/ 342900 h 227"/>
              <a:gd name="T2" fmla="*/ 135732 w 226"/>
              <a:gd name="T3" fmla="*/ 352425 h 227"/>
              <a:gd name="T4" fmla="*/ 104775 w 226"/>
              <a:gd name="T5" fmla="*/ 357188 h 227"/>
              <a:gd name="T6" fmla="*/ 74613 w 226"/>
              <a:gd name="T7" fmla="*/ 360363 h 227"/>
              <a:gd name="T8" fmla="*/ 52388 w 226"/>
              <a:gd name="T9" fmla="*/ 357188 h 227"/>
              <a:gd name="T10" fmla="*/ 36513 w 226"/>
              <a:gd name="T11" fmla="*/ 352425 h 227"/>
              <a:gd name="T12" fmla="*/ 17463 w 226"/>
              <a:gd name="T13" fmla="*/ 346075 h 227"/>
              <a:gd name="T14" fmla="*/ 6350 w 226"/>
              <a:gd name="T15" fmla="*/ 336550 h 227"/>
              <a:gd name="T16" fmla="*/ 0 w 226"/>
              <a:gd name="T17" fmla="*/ 0 h 227"/>
              <a:gd name="T18" fmla="*/ 179388 w 226"/>
              <a:gd name="T19" fmla="*/ 74613 h 227"/>
              <a:gd name="T20" fmla="*/ 176213 w 226"/>
              <a:gd name="T21" fmla="*/ 225425 h 227"/>
              <a:gd name="T22" fmla="*/ 169069 w 226"/>
              <a:gd name="T23" fmla="*/ 342900 h 2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6"/>
              <a:gd name="T37" fmla="*/ 0 h 227"/>
              <a:gd name="T38" fmla="*/ 226 w 226"/>
              <a:gd name="T39" fmla="*/ 227 h 2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6" h="227">
                <a:moveTo>
                  <a:pt x="213" y="216"/>
                </a:moveTo>
                <a:lnTo>
                  <a:pt x="171" y="222"/>
                </a:lnTo>
                <a:lnTo>
                  <a:pt x="132" y="225"/>
                </a:lnTo>
                <a:lnTo>
                  <a:pt x="94" y="227"/>
                </a:lnTo>
                <a:lnTo>
                  <a:pt x="66" y="225"/>
                </a:lnTo>
                <a:lnTo>
                  <a:pt x="46" y="222"/>
                </a:lnTo>
                <a:lnTo>
                  <a:pt x="22" y="218"/>
                </a:lnTo>
                <a:lnTo>
                  <a:pt x="8" y="212"/>
                </a:lnTo>
                <a:lnTo>
                  <a:pt x="0" y="0"/>
                </a:lnTo>
                <a:lnTo>
                  <a:pt x="226" y="47"/>
                </a:lnTo>
                <a:lnTo>
                  <a:pt x="222" y="142"/>
                </a:lnTo>
                <a:lnTo>
                  <a:pt x="213" y="216"/>
                </a:lnTo>
                <a:close/>
              </a:path>
            </a:pathLst>
          </a:custGeom>
          <a:solidFill>
            <a:srgbClr val="AA0C00"/>
          </a:solidFill>
          <a:ln w="9525">
            <a:noFill/>
            <a:round/>
            <a:headEnd/>
            <a:tailEnd/>
          </a:ln>
        </p:spPr>
        <p:txBody>
          <a:bodyPr/>
          <a:lstStyle/>
          <a:p>
            <a:endParaRPr lang="nb-NO"/>
          </a:p>
        </p:txBody>
      </p:sp>
      <p:sp>
        <p:nvSpPr>
          <p:cNvPr id="3130" name="Freeform 60"/>
          <p:cNvSpPr>
            <a:spLocks/>
          </p:cNvSpPr>
          <p:nvPr/>
        </p:nvSpPr>
        <p:spPr bwMode="auto">
          <a:xfrm>
            <a:off x="5238750" y="4754563"/>
            <a:ext cx="65088" cy="80962"/>
          </a:xfrm>
          <a:custGeom>
            <a:avLst/>
            <a:gdLst>
              <a:gd name="T0" fmla="*/ 7144 w 82"/>
              <a:gd name="T1" fmla="*/ 0 h 51"/>
              <a:gd name="T2" fmla="*/ 0 w 82"/>
              <a:gd name="T3" fmla="*/ 80962 h 51"/>
              <a:gd name="T4" fmla="*/ 65088 w 82"/>
              <a:gd name="T5" fmla="*/ 80962 h 51"/>
              <a:gd name="T6" fmla="*/ 7144 w 82"/>
              <a:gd name="T7" fmla="*/ 0 h 51"/>
              <a:gd name="T8" fmla="*/ 0 60000 65536"/>
              <a:gd name="T9" fmla="*/ 0 60000 65536"/>
              <a:gd name="T10" fmla="*/ 0 60000 65536"/>
              <a:gd name="T11" fmla="*/ 0 60000 65536"/>
              <a:gd name="T12" fmla="*/ 0 w 82"/>
              <a:gd name="T13" fmla="*/ 0 h 51"/>
              <a:gd name="T14" fmla="*/ 82 w 82"/>
              <a:gd name="T15" fmla="*/ 51 h 51"/>
            </a:gdLst>
            <a:ahLst/>
            <a:cxnLst>
              <a:cxn ang="T8">
                <a:pos x="T0" y="T1"/>
              </a:cxn>
              <a:cxn ang="T9">
                <a:pos x="T2" y="T3"/>
              </a:cxn>
              <a:cxn ang="T10">
                <a:pos x="T4" y="T5"/>
              </a:cxn>
              <a:cxn ang="T11">
                <a:pos x="T6" y="T7"/>
              </a:cxn>
            </a:cxnLst>
            <a:rect l="T12" t="T13" r="T14" b="T15"/>
            <a:pathLst>
              <a:path w="82" h="51">
                <a:moveTo>
                  <a:pt x="9" y="0"/>
                </a:moveTo>
                <a:lnTo>
                  <a:pt x="0" y="51"/>
                </a:lnTo>
                <a:lnTo>
                  <a:pt x="82" y="51"/>
                </a:lnTo>
                <a:lnTo>
                  <a:pt x="9" y="0"/>
                </a:lnTo>
                <a:close/>
              </a:path>
            </a:pathLst>
          </a:custGeom>
          <a:solidFill>
            <a:srgbClr val="FFFFFF"/>
          </a:solidFill>
          <a:ln w="9525">
            <a:noFill/>
            <a:round/>
            <a:headEnd/>
            <a:tailEnd/>
          </a:ln>
        </p:spPr>
        <p:txBody>
          <a:bodyPr/>
          <a:lstStyle/>
          <a:p>
            <a:endParaRPr lang="nb-NO"/>
          </a:p>
        </p:txBody>
      </p:sp>
      <p:sp>
        <p:nvSpPr>
          <p:cNvPr id="3131" name="Freeform 61"/>
          <p:cNvSpPr>
            <a:spLocks/>
          </p:cNvSpPr>
          <p:nvPr/>
        </p:nvSpPr>
        <p:spPr bwMode="auto">
          <a:xfrm>
            <a:off x="5229225" y="4745038"/>
            <a:ext cx="96838" cy="304800"/>
          </a:xfrm>
          <a:custGeom>
            <a:avLst/>
            <a:gdLst>
              <a:gd name="T0" fmla="*/ 91236 w 121"/>
              <a:gd name="T1" fmla="*/ 49212 h 192"/>
              <a:gd name="T2" fmla="*/ 96838 w 121"/>
              <a:gd name="T3" fmla="*/ 68263 h 192"/>
              <a:gd name="T4" fmla="*/ 93637 w 121"/>
              <a:gd name="T5" fmla="*/ 87312 h 192"/>
              <a:gd name="T6" fmla="*/ 93637 w 121"/>
              <a:gd name="T7" fmla="*/ 117475 h 192"/>
              <a:gd name="T8" fmla="*/ 80832 w 121"/>
              <a:gd name="T9" fmla="*/ 190500 h 192"/>
              <a:gd name="T10" fmla="*/ 68827 w 121"/>
              <a:gd name="T11" fmla="*/ 263525 h 192"/>
              <a:gd name="T12" fmla="*/ 55222 w 121"/>
              <a:gd name="T13" fmla="*/ 304800 h 192"/>
              <a:gd name="T14" fmla="*/ 46418 w 121"/>
              <a:gd name="T15" fmla="*/ 252413 h 192"/>
              <a:gd name="T16" fmla="*/ 44017 w 121"/>
              <a:gd name="T17" fmla="*/ 207963 h 192"/>
              <a:gd name="T18" fmla="*/ 46418 w 121"/>
              <a:gd name="T19" fmla="*/ 146050 h 192"/>
              <a:gd name="T20" fmla="*/ 46418 w 121"/>
              <a:gd name="T21" fmla="*/ 96837 h 192"/>
              <a:gd name="T22" fmla="*/ 44017 w 121"/>
              <a:gd name="T23" fmla="*/ 80962 h 192"/>
              <a:gd name="T24" fmla="*/ 37615 w 121"/>
              <a:gd name="T25" fmla="*/ 58738 h 192"/>
              <a:gd name="T26" fmla="*/ 24810 w 121"/>
              <a:gd name="T27" fmla="*/ 31750 h 192"/>
              <a:gd name="T28" fmla="*/ 8803 w 121"/>
              <a:gd name="T29" fmla="*/ 9525 h 192"/>
              <a:gd name="T30" fmla="*/ 0 w 121"/>
              <a:gd name="T31" fmla="*/ 0 h 192"/>
              <a:gd name="T32" fmla="*/ 91236 w 121"/>
              <a:gd name="T33" fmla="*/ 49212 h 1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1"/>
              <a:gd name="T52" fmla="*/ 0 h 192"/>
              <a:gd name="T53" fmla="*/ 121 w 121"/>
              <a:gd name="T54" fmla="*/ 192 h 1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1" h="192">
                <a:moveTo>
                  <a:pt x="114" y="31"/>
                </a:moveTo>
                <a:lnTo>
                  <a:pt x="121" y="43"/>
                </a:lnTo>
                <a:lnTo>
                  <a:pt x="117" y="55"/>
                </a:lnTo>
                <a:lnTo>
                  <a:pt x="117" y="74"/>
                </a:lnTo>
                <a:lnTo>
                  <a:pt x="101" y="120"/>
                </a:lnTo>
                <a:lnTo>
                  <a:pt x="86" y="166"/>
                </a:lnTo>
                <a:lnTo>
                  <a:pt x="69" y="192"/>
                </a:lnTo>
                <a:lnTo>
                  <a:pt x="58" y="159"/>
                </a:lnTo>
                <a:lnTo>
                  <a:pt x="55" y="131"/>
                </a:lnTo>
                <a:lnTo>
                  <a:pt x="58" y="92"/>
                </a:lnTo>
                <a:lnTo>
                  <a:pt x="58" y="61"/>
                </a:lnTo>
                <a:lnTo>
                  <a:pt x="55" y="51"/>
                </a:lnTo>
                <a:lnTo>
                  <a:pt x="47" y="37"/>
                </a:lnTo>
                <a:lnTo>
                  <a:pt x="31" y="20"/>
                </a:lnTo>
                <a:lnTo>
                  <a:pt x="11" y="6"/>
                </a:lnTo>
                <a:lnTo>
                  <a:pt x="0" y="0"/>
                </a:lnTo>
                <a:lnTo>
                  <a:pt x="114" y="31"/>
                </a:lnTo>
                <a:close/>
              </a:path>
            </a:pathLst>
          </a:custGeom>
          <a:solidFill>
            <a:srgbClr val="AA0C00"/>
          </a:solidFill>
          <a:ln w="9525">
            <a:noFill/>
            <a:round/>
            <a:headEnd/>
            <a:tailEnd/>
          </a:ln>
        </p:spPr>
        <p:txBody>
          <a:bodyPr/>
          <a:lstStyle/>
          <a:p>
            <a:endParaRPr lang="nb-NO"/>
          </a:p>
        </p:txBody>
      </p:sp>
      <p:sp>
        <p:nvSpPr>
          <p:cNvPr id="3132" name="Freeform 62"/>
          <p:cNvSpPr>
            <a:spLocks/>
          </p:cNvSpPr>
          <p:nvPr/>
        </p:nvSpPr>
        <p:spPr bwMode="auto">
          <a:xfrm>
            <a:off x="5202238" y="4754563"/>
            <a:ext cx="55562" cy="330200"/>
          </a:xfrm>
          <a:custGeom>
            <a:avLst/>
            <a:gdLst>
              <a:gd name="T0" fmla="*/ 43656 w 70"/>
              <a:gd name="T1" fmla="*/ 0 h 208"/>
              <a:gd name="T2" fmla="*/ 49212 w 70"/>
              <a:gd name="T3" fmla="*/ 22225 h 208"/>
              <a:gd name="T4" fmla="*/ 52387 w 70"/>
              <a:gd name="T5" fmla="*/ 46037 h 208"/>
              <a:gd name="T6" fmla="*/ 55562 w 70"/>
              <a:gd name="T7" fmla="*/ 80963 h 208"/>
              <a:gd name="T8" fmla="*/ 46831 w 70"/>
              <a:gd name="T9" fmla="*/ 139700 h 208"/>
              <a:gd name="T10" fmla="*/ 33337 w 70"/>
              <a:gd name="T11" fmla="*/ 219075 h 208"/>
              <a:gd name="T12" fmla="*/ 21431 w 70"/>
              <a:gd name="T13" fmla="*/ 288925 h 208"/>
              <a:gd name="T14" fmla="*/ 15875 w 70"/>
              <a:gd name="T15" fmla="*/ 330200 h 208"/>
              <a:gd name="T16" fmla="*/ 11112 w 70"/>
              <a:gd name="T17" fmla="*/ 330200 h 208"/>
              <a:gd name="T18" fmla="*/ 5556 w 70"/>
              <a:gd name="T19" fmla="*/ 301625 h 208"/>
              <a:gd name="T20" fmla="*/ 2381 w 70"/>
              <a:gd name="T21" fmla="*/ 274638 h 208"/>
              <a:gd name="T22" fmla="*/ 0 w 70"/>
              <a:gd name="T23" fmla="*/ 222250 h 208"/>
              <a:gd name="T24" fmla="*/ 2381 w 70"/>
              <a:gd name="T25" fmla="*/ 160338 h 208"/>
              <a:gd name="T26" fmla="*/ 5556 w 70"/>
              <a:gd name="T27" fmla="*/ 107950 h 208"/>
              <a:gd name="T28" fmla="*/ 2381 w 70"/>
              <a:gd name="T29" fmla="*/ 80963 h 208"/>
              <a:gd name="T30" fmla="*/ 0 w 70"/>
              <a:gd name="T31" fmla="*/ 58738 h 208"/>
              <a:gd name="T32" fmla="*/ 43656 w 70"/>
              <a:gd name="T33" fmla="*/ 0 h 2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208"/>
              <a:gd name="T53" fmla="*/ 70 w 70"/>
              <a:gd name="T54" fmla="*/ 208 h 20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208">
                <a:moveTo>
                  <a:pt x="55" y="0"/>
                </a:moveTo>
                <a:lnTo>
                  <a:pt x="62" y="14"/>
                </a:lnTo>
                <a:lnTo>
                  <a:pt x="66" y="29"/>
                </a:lnTo>
                <a:lnTo>
                  <a:pt x="70" y="51"/>
                </a:lnTo>
                <a:lnTo>
                  <a:pt x="59" y="88"/>
                </a:lnTo>
                <a:lnTo>
                  <a:pt x="42" y="138"/>
                </a:lnTo>
                <a:lnTo>
                  <a:pt x="27" y="182"/>
                </a:lnTo>
                <a:lnTo>
                  <a:pt x="20" y="208"/>
                </a:lnTo>
                <a:lnTo>
                  <a:pt x="14" y="208"/>
                </a:lnTo>
                <a:lnTo>
                  <a:pt x="7" y="190"/>
                </a:lnTo>
                <a:lnTo>
                  <a:pt x="3" y="173"/>
                </a:lnTo>
                <a:lnTo>
                  <a:pt x="0" y="140"/>
                </a:lnTo>
                <a:lnTo>
                  <a:pt x="3" y="101"/>
                </a:lnTo>
                <a:lnTo>
                  <a:pt x="7" y="68"/>
                </a:lnTo>
                <a:lnTo>
                  <a:pt x="3" y="51"/>
                </a:lnTo>
                <a:lnTo>
                  <a:pt x="0" y="37"/>
                </a:lnTo>
                <a:lnTo>
                  <a:pt x="55" y="0"/>
                </a:lnTo>
                <a:close/>
              </a:path>
            </a:pathLst>
          </a:custGeom>
          <a:solidFill>
            <a:srgbClr val="AA0C00"/>
          </a:solidFill>
          <a:ln w="9525">
            <a:noFill/>
            <a:round/>
            <a:headEnd/>
            <a:tailEnd/>
          </a:ln>
        </p:spPr>
        <p:txBody>
          <a:bodyPr/>
          <a:lstStyle/>
          <a:p>
            <a:endParaRPr lang="nb-NO"/>
          </a:p>
        </p:txBody>
      </p:sp>
      <p:sp>
        <p:nvSpPr>
          <p:cNvPr id="3133" name="Freeform 63"/>
          <p:cNvSpPr>
            <a:spLocks/>
          </p:cNvSpPr>
          <p:nvPr/>
        </p:nvSpPr>
        <p:spPr bwMode="auto">
          <a:xfrm>
            <a:off x="7608888" y="4603750"/>
            <a:ext cx="363537" cy="222250"/>
          </a:xfrm>
          <a:custGeom>
            <a:avLst/>
            <a:gdLst>
              <a:gd name="T0" fmla="*/ 245805 w 457"/>
              <a:gd name="T1" fmla="*/ 222250 h 140"/>
              <a:gd name="T2" fmla="*/ 239441 w 457"/>
              <a:gd name="T3" fmla="*/ 209550 h 140"/>
              <a:gd name="T4" fmla="*/ 233873 w 457"/>
              <a:gd name="T5" fmla="*/ 196850 h 140"/>
              <a:gd name="T6" fmla="*/ 223532 w 457"/>
              <a:gd name="T7" fmla="*/ 185737 h 140"/>
              <a:gd name="T8" fmla="*/ 211599 w 457"/>
              <a:gd name="T9" fmla="*/ 176212 h 140"/>
              <a:gd name="T10" fmla="*/ 183757 w 457"/>
              <a:gd name="T11" fmla="*/ 153987 h 140"/>
              <a:gd name="T12" fmla="*/ 146369 w 457"/>
              <a:gd name="T13" fmla="*/ 141287 h 140"/>
              <a:gd name="T14" fmla="*/ 109777 w 457"/>
              <a:gd name="T15" fmla="*/ 127000 h 140"/>
              <a:gd name="T16" fmla="*/ 71594 w 457"/>
              <a:gd name="T17" fmla="*/ 114300 h 140"/>
              <a:gd name="T18" fmla="*/ 0 w 457"/>
              <a:gd name="T19" fmla="*/ 92075 h 140"/>
              <a:gd name="T20" fmla="*/ 174211 w 457"/>
              <a:gd name="T21" fmla="*/ 0 h 140"/>
              <a:gd name="T22" fmla="*/ 202849 w 457"/>
              <a:gd name="T23" fmla="*/ 9525 h 140"/>
              <a:gd name="T24" fmla="*/ 230691 w 457"/>
              <a:gd name="T25" fmla="*/ 23812 h 140"/>
              <a:gd name="T26" fmla="*/ 264101 w 457"/>
              <a:gd name="T27" fmla="*/ 42862 h 140"/>
              <a:gd name="T28" fmla="*/ 295125 w 457"/>
              <a:gd name="T29" fmla="*/ 71437 h 140"/>
              <a:gd name="T30" fmla="*/ 311035 w 457"/>
              <a:gd name="T31" fmla="*/ 85725 h 140"/>
              <a:gd name="T32" fmla="*/ 326945 w 457"/>
              <a:gd name="T33" fmla="*/ 101600 h 140"/>
              <a:gd name="T34" fmla="*/ 338877 w 457"/>
              <a:gd name="T35" fmla="*/ 123825 h 140"/>
              <a:gd name="T36" fmla="*/ 352400 w 457"/>
              <a:gd name="T37" fmla="*/ 147637 h 140"/>
              <a:gd name="T38" fmla="*/ 357969 w 457"/>
              <a:gd name="T39" fmla="*/ 173037 h 140"/>
              <a:gd name="T40" fmla="*/ 363537 w 457"/>
              <a:gd name="T41" fmla="*/ 196850 h 140"/>
              <a:gd name="T42" fmla="*/ 245805 w 457"/>
              <a:gd name="T43" fmla="*/ 222250 h 1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57"/>
              <a:gd name="T67" fmla="*/ 0 h 140"/>
              <a:gd name="T68" fmla="*/ 457 w 457"/>
              <a:gd name="T69" fmla="*/ 140 h 1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57" h="140">
                <a:moveTo>
                  <a:pt x="309" y="140"/>
                </a:moveTo>
                <a:lnTo>
                  <a:pt x="301" y="132"/>
                </a:lnTo>
                <a:lnTo>
                  <a:pt x="294" y="124"/>
                </a:lnTo>
                <a:lnTo>
                  <a:pt x="281" y="117"/>
                </a:lnTo>
                <a:lnTo>
                  <a:pt x="266" y="111"/>
                </a:lnTo>
                <a:lnTo>
                  <a:pt x="231" y="97"/>
                </a:lnTo>
                <a:lnTo>
                  <a:pt x="184" y="89"/>
                </a:lnTo>
                <a:lnTo>
                  <a:pt x="138" y="80"/>
                </a:lnTo>
                <a:lnTo>
                  <a:pt x="90" y="72"/>
                </a:lnTo>
                <a:lnTo>
                  <a:pt x="0" y="58"/>
                </a:lnTo>
                <a:lnTo>
                  <a:pt x="219" y="0"/>
                </a:lnTo>
                <a:lnTo>
                  <a:pt x="255" y="6"/>
                </a:lnTo>
                <a:lnTo>
                  <a:pt x="290" y="15"/>
                </a:lnTo>
                <a:lnTo>
                  <a:pt x="332" y="27"/>
                </a:lnTo>
                <a:lnTo>
                  <a:pt x="371" y="45"/>
                </a:lnTo>
                <a:lnTo>
                  <a:pt x="391" y="54"/>
                </a:lnTo>
                <a:lnTo>
                  <a:pt x="411" y="64"/>
                </a:lnTo>
                <a:lnTo>
                  <a:pt x="426" y="78"/>
                </a:lnTo>
                <a:lnTo>
                  <a:pt x="443" y="93"/>
                </a:lnTo>
                <a:lnTo>
                  <a:pt x="450" y="109"/>
                </a:lnTo>
                <a:lnTo>
                  <a:pt x="457" y="124"/>
                </a:lnTo>
                <a:lnTo>
                  <a:pt x="309" y="140"/>
                </a:lnTo>
                <a:close/>
              </a:path>
            </a:pathLst>
          </a:custGeom>
          <a:solidFill>
            <a:srgbClr val="AA0C00"/>
          </a:solidFill>
          <a:ln w="9525">
            <a:noFill/>
            <a:round/>
            <a:headEnd/>
            <a:tailEnd/>
          </a:ln>
        </p:spPr>
        <p:txBody>
          <a:bodyPr/>
          <a:lstStyle/>
          <a:p>
            <a:endParaRPr lang="nb-NO"/>
          </a:p>
        </p:txBody>
      </p:sp>
      <p:sp>
        <p:nvSpPr>
          <p:cNvPr id="3134" name="Freeform 64"/>
          <p:cNvSpPr>
            <a:spLocks/>
          </p:cNvSpPr>
          <p:nvPr/>
        </p:nvSpPr>
        <p:spPr bwMode="auto">
          <a:xfrm>
            <a:off x="7497763" y="4302125"/>
            <a:ext cx="331787" cy="387350"/>
          </a:xfrm>
          <a:custGeom>
            <a:avLst/>
            <a:gdLst>
              <a:gd name="T0" fmla="*/ 331787 w 416"/>
              <a:gd name="T1" fmla="*/ 290513 h 244"/>
              <a:gd name="T2" fmla="*/ 314241 w 416"/>
              <a:gd name="T3" fmla="*/ 290513 h 244"/>
              <a:gd name="T4" fmla="*/ 295099 w 416"/>
              <a:gd name="T5" fmla="*/ 282575 h 244"/>
              <a:gd name="T6" fmla="*/ 276755 w 416"/>
              <a:gd name="T7" fmla="*/ 273050 h 244"/>
              <a:gd name="T8" fmla="*/ 260006 w 416"/>
              <a:gd name="T9" fmla="*/ 258763 h 244"/>
              <a:gd name="T10" fmla="*/ 245650 w 416"/>
              <a:gd name="T11" fmla="*/ 246063 h 244"/>
              <a:gd name="T12" fmla="*/ 232889 w 416"/>
              <a:gd name="T13" fmla="*/ 231775 h 244"/>
              <a:gd name="T14" fmla="*/ 210557 w 416"/>
              <a:gd name="T15" fmla="*/ 196850 h 244"/>
              <a:gd name="T16" fmla="*/ 193011 w 416"/>
              <a:gd name="T17" fmla="*/ 161925 h 244"/>
              <a:gd name="T18" fmla="*/ 177059 w 416"/>
              <a:gd name="T19" fmla="*/ 138113 h 244"/>
              <a:gd name="T20" fmla="*/ 170679 w 416"/>
              <a:gd name="T21" fmla="*/ 123825 h 244"/>
              <a:gd name="T22" fmla="*/ 168286 w 416"/>
              <a:gd name="T23" fmla="*/ 123825 h 244"/>
              <a:gd name="T24" fmla="*/ 168286 w 416"/>
              <a:gd name="T25" fmla="*/ 127000 h 244"/>
              <a:gd name="T26" fmla="*/ 168286 w 416"/>
              <a:gd name="T27" fmla="*/ 147638 h 244"/>
              <a:gd name="T28" fmla="*/ 170679 w 416"/>
              <a:gd name="T29" fmla="*/ 165100 h 244"/>
              <a:gd name="T30" fmla="*/ 179452 w 416"/>
              <a:gd name="T31" fmla="*/ 187325 h 244"/>
              <a:gd name="T32" fmla="*/ 189820 w 416"/>
              <a:gd name="T33" fmla="*/ 203200 h 244"/>
              <a:gd name="T34" fmla="*/ 201784 w 416"/>
              <a:gd name="T35" fmla="*/ 223838 h 244"/>
              <a:gd name="T36" fmla="*/ 217735 w 416"/>
              <a:gd name="T37" fmla="*/ 242888 h 244"/>
              <a:gd name="T38" fmla="*/ 240067 w 416"/>
              <a:gd name="T39" fmla="*/ 258763 h 244"/>
              <a:gd name="T40" fmla="*/ 264792 w 416"/>
              <a:gd name="T41" fmla="*/ 276225 h 244"/>
              <a:gd name="T42" fmla="*/ 102088 w 416"/>
              <a:gd name="T43" fmla="*/ 387350 h 244"/>
              <a:gd name="T44" fmla="*/ 80554 w 416"/>
              <a:gd name="T45" fmla="*/ 363538 h 244"/>
              <a:gd name="T46" fmla="*/ 61413 w 416"/>
              <a:gd name="T47" fmla="*/ 338138 h 244"/>
              <a:gd name="T48" fmla="*/ 43866 w 416"/>
              <a:gd name="T49" fmla="*/ 311150 h 244"/>
              <a:gd name="T50" fmla="*/ 27117 w 416"/>
              <a:gd name="T51" fmla="*/ 282575 h 244"/>
              <a:gd name="T52" fmla="*/ 15951 w 416"/>
              <a:gd name="T53" fmla="*/ 252413 h 244"/>
              <a:gd name="T54" fmla="*/ 5583 w 416"/>
              <a:gd name="T55" fmla="*/ 220663 h 244"/>
              <a:gd name="T56" fmla="*/ 0 w 416"/>
              <a:gd name="T57" fmla="*/ 190500 h 244"/>
              <a:gd name="T58" fmla="*/ 0 w 416"/>
              <a:gd name="T59" fmla="*/ 161925 h 244"/>
              <a:gd name="T60" fmla="*/ 0 w 416"/>
              <a:gd name="T61" fmla="*/ 131763 h 244"/>
              <a:gd name="T62" fmla="*/ 5583 w 416"/>
              <a:gd name="T63" fmla="*/ 103188 h 244"/>
              <a:gd name="T64" fmla="*/ 11166 w 416"/>
              <a:gd name="T65" fmla="*/ 79375 h 244"/>
              <a:gd name="T66" fmla="*/ 21534 w 416"/>
              <a:gd name="T67" fmla="*/ 58738 h 244"/>
              <a:gd name="T68" fmla="*/ 40676 w 416"/>
              <a:gd name="T69" fmla="*/ 23813 h 244"/>
              <a:gd name="T70" fmla="*/ 55032 w 416"/>
              <a:gd name="T71" fmla="*/ 0 h 244"/>
              <a:gd name="T72" fmla="*/ 152335 w 416"/>
              <a:gd name="T73" fmla="*/ 20638 h 244"/>
              <a:gd name="T74" fmla="*/ 331787 w 416"/>
              <a:gd name="T75" fmla="*/ 290513 h 24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16"/>
              <a:gd name="T115" fmla="*/ 0 h 244"/>
              <a:gd name="T116" fmla="*/ 416 w 416"/>
              <a:gd name="T117" fmla="*/ 244 h 24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16" h="244">
                <a:moveTo>
                  <a:pt x="416" y="183"/>
                </a:moveTo>
                <a:lnTo>
                  <a:pt x="394" y="183"/>
                </a:lnTo>
                <a:lnTo>
                  <a:pt x="370" y="178"/>
                </a:lnTo>
                <a:lnTo>
                  <a:pt x="347" y="172"/>
                </a:lnTo>
                <a:lnTo>
                  <a:pt x="326" y="163"/>
                </a:lnTo>
                <a:lnTo>
                  <a:pt x="308" y="155"/>
                </a:lnTo>
                <a:lnTo>
                  <a:pt x="292" y="146"/>
                </a:lnTo>
                <a:lnTo>
                  <a:pt x="264" y="124"/>
                </a:lnTo>
                <a:lnTo>
                  <a:pt x="242" y="102"/>
                </a:lnTo>
                <a:lnTo>
                  <a:pt x="222" y="87"/>
                </a:lnTo>
                <a:lnTo>
                  <a:pt x="214" y="78"/>
                </a:lnTo>
                <a:lnTo>
                  <a:pt x="211" y="78"/>
                </a:lnTo>
                <a:lnTo>
                  <a:pt x="211" y="80"/>
                </a:lnTo>
                <a:lnTo>
                  <a:pt x="211" y="93"/>
                </a:lnTo>
                <a:lnTo>
                  <a:pt x="214" y="104"/>
                </a:lnTo>
                <a:lnTo>
                  <a:pt x="225" y="118"/>
                </a:lnTo>
                <a:lnTo>
                  <a:pt x="238" y="128"/>
                </a:lnTo>
                <a:lnTo>
                  <a:pt x="253" y="141"/>
                </a:lnTo>
                <a:lnTo>
                  <a:pt x="273" y="153"/>
                </a:lnTo>
                <a:lnTo>
                  <a:pt x="301" y="163"/>
                </a:lnTo>
                <a:lnTo>
                  <a:pt x="332" y="174"/>
                </a:lnTo>
                <a:lnTo>
                  <a:pt x="128" y="244"/>
                </a:lnTo>
                <a:lnTo>
                  <a:pt x="101" y="229"/>
                </a:lnTo>
                <a:lnTo>
                  <a:pt x="77" y="213"/>
                </a:lnTo>
                <a:lnTo>
                  <a:pt x="55" y="196"/>
                </a:lnTo>
                <a:lnTo>
                  <a:pt x="34" y="178"/>
                </a:lnTo>
                <a:lnTo>
                  <a:pt x="20" y="159"/>
                </a:lnTo>
                <a:lnTo>
                  <a:pt x="7" y="139"/>
                </a:lnTo>
                <a:lnTo>
                  <a:pt x="0" y="120"/>
                </a:lnTo>
                <a:lnTo>
                  <a:pt x="0" y="102"/>
                </a:lnTo>
                <a:lnTo>
                  <a:pt x="0" y="83"/>
                </a:lnTo>
                <a:lnTo>
                  <a:pt x="7" y="65"/>
                </a:lnTo>
                <a:lnTo>
                  <a:pt x="14" y="50"/>
                </a:lnTo>
                <a:lnTo>
                  <a:pt x="27" y="37"/>
                </a:lnTo>
                <a:lnTo>
                  <a:pt x="51" y="15"/>
                </a:lnTo>
                <a:lnTo>
                  <a:pt x="69" y="0"/>
                </a:lnTo>
                <a:lnTo>
                  <a:pt x="191" y="13"/>
                </a:lnTo>
                <a:lnTo>
                  <a:pt x="416" y="183"/>
                </a:lnTo>
                <a:close/>
              </a:path>
            </a:pathLst>
          </a:custGeom>
          <a:solidFill>
            <a:srgbClr val="AA0C00"/>
          </a:solidFill>
          <a:ln w="9525">
            <a:noFill/>
            <a:round/>
            <a:headEnd/>
            <a:tailEnd/>
          </a:ln>
        </p:spPr>
        <p:txBody>
          <a:bodyPr/>
          <a:lstStyle/>
          <a:p>
            <a:endParaRPr lang="nb-NO"/>
          </a:p>
        </p:txBody>
      </p:sp>
      <p:sp>
        <p:nvSpPr>
          <p:cNvPr id="3135" name="Freeform 65"/>
          <p:cNvSpPr>
            <a:spLocks/>
          </p:cNvSpPr>
          <p:nvPr/>
        </p:nvSpPr>
        <p:spPr bwMode="auto">
          <a:xfrm>
            <a:off x="7575550" y="4156075"/>
            <a:ext cx="77788" cy="133350"/>
          </a:xfrm>
          <a:custGeom>
            <a:avLst/>
            <a:gdLst>
              <a:gd name="T0" fmla="*/ 77788 w 97"/>
              <a:gd name="T1" fmla="*/ 65088 h 84"/>
              <a:gd name="T2" fmla="*/ 75382 w 97"/>
              <a:gd name="T3" fmla="*/ 90487 h 84"/>
              <a:gd name="T4" fmla="*/ 68967 w 97"/>
              <a:gd name="T5" fmla="*/ 111125 h 84"/>
              <a:gd name="T6" fmla="*/ 63353 w 97"/>
              <a:gd name="T7" fmla="*/ 120650 h 84"/>
              <a:gd name="T8" fmla="*/ 52928 w 97"/>
              <a:gd name="T9" fmla="*/ 127000 h 84"/>
              <a:gd name="T10" fmla="*/ 44107 w 97"/>
              <a:gd name="T11" fmla="*/ 130175 h 84"/>
              <a:gd name="T12" fmla="*/ 33681 w 97"/>
              <a:gd name="T13" fmla="*/ 133350 h 84"/>
              <a:gd name="T14" fmla="*/ 24860 w 97"/>
              <a:gd name="T15" fmla="*/ 130175 h 84"/>
              <a:gd name="T16" fmla="*/ 16039 w 97"/>
              <a:gd name="T17" fmla="*/ 120650 h 84"/>
              <a:gd name="T18" fmla="*/ 8821 w 97"/>
              <a:gd name="T19" fmla="*/ 106363 h 84"/>
              <a:gd name="T20" fmla="*/ 5614 w 97"/>
              <a:gd name="T21" fmla="*/ 93662 h 84"/>
              <a:gd name="T22" fmla="*/ 0 w 97"/>
              <a:gd name="T23" fmla="*/ 61913 h 84"/>
              <a:gd name="T24" fmla="*/ 0 w 97"/>
              <a:gd name="T25" fmla="*/ 41275 h 84"/>
              <a:gd name="T26" fmla="*/ 0 w 97"/>
              <a:gd name="T27" fmla="*/ 19050 h 84"/>
              <a:gd name="T28" fmla="*/ 3208 w 97"/>
              <a:gd name="T29" fmla="*/ 6350 h 84"/>
              <a:gd name="T30" fmla="*/ 8821 w 97"/>
              <a:gd name="T31" fmla="*/ 3175 h 84"/>
              <a:gd name="T32" fmla="*/ 21652 w 97"/>
              <a:gd name="T33" fmla="*/ 0 h 84"/>
              <a:gd name="T34" fmla="*/ 33681 w 97"/>
              <a:gd name="T35" fmla="*/ 3175 h 84"/>
              <a:gd name="T36" fmla="*/ 47314 w 97"/>
              <a:gd name="T37" fmla="*/ 6350 h 84"/>
              <a:gd name="T38" fmla="*/ 56136 w 97"/>
              <a:gd name="T39" fmla="*/ 12700 h 84"/>
              <a:gd name="T40" fmla="*/ 66561 w 97"/>
              <a:gd name="T41" fmla="*/ 23812 h 84"/>
              <a:gd name="T42" fmla="*/ 72174 w 97"/>
              <a:gd name="T43" fmla="*/ 34925 h 84"/>
              <a:gd name="T44" fmla="*/ 75382 w 97"/>
              <a:gd name="T45" fmla="*/ 44450 h 84"/>
              <a:gd name="T46" fmla="*/ 77788 w 97"/>
              <a:gd name="T47" fmla="*/ 65088 h 8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7"/>
              <a:gd name="T73" fmla="*/ 0 h 84"/>
              <a:gd name="T74" fmla="*/ 97 w 97"/>
              <a:gd name="T75" fmla="*/ 84 h 8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7" h="84">
                <a:moveTo>
                  <a:pt x="97" y="41"/>
                </a:moveTo>
                <a:lnTo>
                  <a:pt x="94" y="57"/>
                </a:lnTo>
                <a:lnTo>
                  <a:pt x="86" y="70"/>
                </a:lnTo>
                <a:lnTo>
                  <a:pt x="79" y="76"/>
                </a:lnTo>
                <a:lnTo>
                  <a:pt x="66" y="80"/>
                </a:lnTo>
                <a:lnTo>
                  <a:pt x="55" y="82"/>
                </a:lnTo>
                <a:lnTo>
                  <a:pt x="42" y="84"/>
                </a:lnTo>
                <a:lnTo>
                  <a:pt x="31" y="82"/>
                </a:lnTo>
                <a:lnTo>
                  <a:pt x="20" y="76"/>
                </a:lnTo>
                <a:lnTo>
                  <a:pt x="11" y="67"/>
                </a:lnTo>
                <a:lnTo>
                  <a:pt x="7" y="59"/>
                </a:lnTo>
                <a:lnTo>
                  <a:pt x="0" y="39"/>
                </a:lnTo>
                <a:lnTo>
                  <a:pt x="0" y="26"/>
                </a:lnTo>
                <a:lnTo>
                  <a:pt x="0" y="12"/>
                </a:lnTo>
                <a:lnTo>
                  <a:pt x="4" y="4"/>
                </a:lnTo>
                <a:lnTo>
                  <a:pt x="11" y="2"/>
                </a:lnTo>
                <a:lnTo>
                  <a:pt x="27" y="0"/>
                </a:lnTo>
                <a:lnTo>
                  <a:pt x="42" y="2"/>
                </a:lnTo>
                <a:lnTo>
                  <a:pt x="59" y="4"/>
                </a:lnTo>
                <a:lnTo>
                  <a:pt x="70" y="8"/>
                </a:lnTo>
                <a:lnTo>
                  <a:pt x="83" y="15"/>
                </a:lnTo>
                <a:lnTo>
                  <a:pt x="90" y="22"/>
                </a:lnTo>
                <a:lnTo>
                  <a:pt x="94" y="28"/>
                </a:lnTo>
                <a:lnTo>
                  <a:pt x="97" y="41"/>
                </a:lnTo>
                <a:close/>
              </a:path>
            </a:pathLst>
          </a:custGeom>
          <a:solidFill>
            <a:srgbClr val="AA0C00"/>
          </a:solidFill>
          <a:ln w="9525">
            <a:noFill/>
            <a:round/>
            <a:headEnd/>
            <a:tailEnd/>
          </a:ln>
        </p:spPr>
        <p:txBody>
          <a:bodyPr/>
          <a:lstStyle/>
          <a:p>
            <a:endParaRPr lang="nb-NO"/>
          </a:p>
        </p:txBody>
      </p:sp>
      <p:sp>
        <p:nvSpPr>
          <p:cNvPr id="3136" name="Freeform 66"/>
          <p:cNvSpPr>
            <a:spLocks/>
          </p:cNvSpPr>
          <p:nvPr/>
        </p:nvSpPr>
        <p:spPr bwMode="auto">
          <a:xfrm>
            <a:off x="7545388" y="4686300"/>
            <a:ext cx="179387" cy="360363"/>
          </a:xfrm>
          <a:custGeom>
            <a:avLst/>
            <a:gdLst>
              <a:gd name="T0" fmla="*/ 170656 w 226"/>
              <a:gd name="T1" fmla="*/ 342900 h 227"/>
              <a:gd name="T2" fmla="*/ 135731 w 226"/>
              <a:gd name="T3" fmla="*/ 352425 h 227"/>
              <a:gd name="T4" fmla="*/ 105568 w 226"/>
              <a:gd name="T5" fmla="*/ 357188 h 227"/>
              <a:gd name="T6" fmla="*/ 74612 w 226"/>
              <a:gd name="T7" fmla="*/ 360363 h 227"/>
              <a:gd name="T8" fmla="*/ 52387 w 226"/>
              <a:gd name="T9" fmla="*/ 357188 h 227"/>
              <a:gd name="T10" fmla="*/ 36512 w 226"/>
              <a:gd name="T11" fmla="*/ 352425 h 227"/>
              <a:gd name="T12" fmla="*/ 19050 w 226"/>
              <a:gd name="T13" fmla="*/ 346075 h 227"/>
              <a:gd name="T14" fmla="*/ 6350 w 226"/>
              <a:gd name="T15" fmla="*/ 336550 h 227"/>
              <a:gd name="T16" fmla="*/ 0 w 226"/>
              <a:gd name="T17" fmla="*/ 0 h 227"/>
              <a:gd name="T18" fmla="*/ 179387 w 226"/>
              <a:gd name="T19" fmla="*/ 74613 h 227"/>
              <a:gd name="T20" fmla="*/ 176212 w 226"/>
              <a:gd name="T21" fmla="*/ 225425 h 227"/>
              <a:gd name="T22" fmla="*/ 170656 w 226"/>
              <a:gd name="T23" fmla="*/ 342900 h 2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6"/>
              <a:gd name="T37" fmla="*/ 0 h 227"/>
              <a:gd name="T38" fmla="*/ 226 w 226"/>
              <a:gd name="T39" fmla="*/ 227 h 2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6" h="227">
                <a:moveTo>
                  <a:pt x="215" y="216"/>
                </a:moveTo>
                <a:lnTo>
                  <a:pt x="171" y="222"/>
                </a:lnTo>
                <a:lnTo>
                  <a:pt x="133" y="225"/>
                </a:lnTo>
                <a:lnTo>
                  <a:pt x="94" y="227"/>
                </a:lnTo>
                <a:lnTo>
                  <a:pt x="66" y="225"/>
                </a:lnTo>
                <a:lnTo>
                  <a:pt x="46" y="222"/>
                </a:lnTo>
                <a:lnTo>
                  <a:pt x="24" y="218"/>
                </a:lnTo>
                <a:lnTo>
                  <a:pt x="8" y="212"/>
                </a:lnTo>
                <a:lnTo>
                  <a:pt x="0" y="0"/>
                </a:lnTo>
                <a:lnTo>
                  <a:pt x="226" y="47"/>
                </a:lnTo>
                <a:lnTo>
                  <a:pt x="222" y="142"/>
                </a:lnTo>
                <a:lnTo>
                  <a:pt x="215" y="216"/>
                </a:lnTo>
                <a:close/>
              </a:path>
            </a:pathLst>
          </a:custGeom>
          <a:solidFill>
            <a:srgbClr val="AA0C00"/>
          </a:solidFill>
          <a:ln w="9525">
            <a:noFill/>
            <a:round/>
            <a:headEnd/>
            <a:tailEnd/>
          </a:ln>
        </p:spPr>
        <p:txBody>
          <a:bodyPr/>
          <a:lstStyle/>
          <a:p>
            <a:endParaRPr lang="nb-NO"/>
          </a:p>
        </p:txBody>
      </p:sp>
      <p:sp>
        <p:nvSpPr>
          <p:cNvPr id="3137" name="Freeform 67"/>
          <p:cNvSpPr>
            <a:spLocks/>
          </p:cNvSpPr>
          <p:nvPr/>
        </p:nvSpPr>
        <p:spPr bwMode="auto">
          <a:xfrm>
            <a:off x="7888288" y="4754563"/>
            <a:ext cx="65087" cy="80962"/>
          </a:xfrm>
          <a:custGeom>
            <a:avLst/>
            <a:gdLst>
              <a:gd name="T0" fmla="*/ 5695 w 80"/>
              <a:gd name="T1" fmla="*/ 0 h 51"/>
              <a:gd name="T2" fmla="*/ 0 w 80"/>
              <a:gd name="T3" fmla="*/ 80962 h 51"/>
              <a:gd name="T4" fmla="*/ 65087 w 80"/>
              <a:gd name="T5" fmla="*/ 80962 h 51"/>
              <a:gd name="T6" fmla="*/ 5695 w 80"/>
              <a:gd name="T7" fmla="*/ 0 h 51"/>
              <a:gd name="T8" fmla="*/ 0 60000 65536"/>
              <a:gd name="T9" fmla="*/ 0 60000 65536"/>
              <a:gd name="T10" fmla="*/ 0 60000 65536"/>
              <a:gd name="T11" fmla="*/ 0 60000 65536"/>
              <a:gd name="T12" fmla="*/ 0 w 80"/>
              <a:gd name="T13" fmla="*/ 0 h 51"/>
              <a:gd name="T14" fmla="*/ 80 w 80"/>
              <a:gd name="T15" fmla="*/ 51 h 51"/>
            </a:gdLst>
            <a:ahLst/>
            <a:cxnLst>
              <a:cxn ang="T8">
                <a:pos x="T0" y="T1"/>
              </a:cxn>
              <a:cxn ang="T9">
                <a:pos x="T2" y="T3"/>
              </a:cxn>
              <a:cxn ang="T10">
                <a:pos x="T4" y="T5"/>
              </a:cxn>
              <a:cxn ang="T11">
                <a:pos x="T6" y="T7"/>
              </a:cxn>
            </a:cxnLst>
            <a:rect l="T12" t="T13" r="T14" b="T15"/>
            <a:pathLst>
              <a:path w="80" h="51">
                <a:moveTo>
                  <a:pt x="7" y="0"/>
                </a:moveTo>
                <a:lnTo>
                  <a:pt x="0" y="51"/>
                </a:lnTo>
                <a:lnTo>
                  <a:pt x="80" y="51"/>
                </a:lnTo>
                <a:lnTo>
                  <a:pt x="7" y="0"/>
                </a:lnTo>
                <a:close/>
              </a:path>
            </a:pathLst>
          </a:custGeom>
          <a:solidFill>
            <a:srgbClr val="FFFFFF"/>
          </a:solidFill>
          <a:ln w="9525">
            <a:noFill/>
            <a:round/>
            <a:headEnd/>
            <a:tailEnd/>
          </a:ln>
        </p:spPr>
        <p:txBody>
          <a:bodyPr/>
          <a:lstStyle/>
          <a:p>
            <a:endParaRPr lang="nb-NO"/>
          </a:p>
        </p:txBody>
      </p:sp>
      <p:sp>
        <p:nvSpPr>
          <p:cNvPr id="3138" name="Freeform 68"/>
          <p:cNvSpPr>
            <a:spLocks/>
          </p:cNvSpPr>
          <p:nvPr/>
        </p:nvSpPr>
        <p:spPr bwMode="auto">
          <a:xfrm>
            <a:off x="7878763" y="4745038"/>
            <a:ext cx="95250" cy="304800"/>
          </a:xfrm>
          <a:custGeom>
            <a:avLst/>
            <a:gdLst>
              <a:gd name="T0" fmla="*/ 89740 w 121"/>
              <a:gd name="T1" fmla="*/ 49212 h 192"/>
              <a:gd name="T2" fmla="*/ 95250 w 121"/>
              <a:gd name="T3" fmla="*/ 68263 h 192"/>
              <a:gd name="T4" fmla="*/ 92101 w 121"/>
              <a:gd name="T5" fmla="*/ 87312 h 192"/>
              <a:gd name="T6" fmla="*/ 92101 w 121"/>
              <a:gd name="T7" fmla="*/ 117475 h 192"/>
              <a:gd name="T8" fmla="*/ 81081 w 121"/>
              <a:gd name="T9" fmla="*/ 190500 h 192"/>
              <a:gd name="T10" fmla="*/ 67698 w 121"/>
              <a:gd name="T11" fmla="*/ 263525 h 192"/>
              <a:gd name="T12" fmla="*/ 55891 w 121"/>
              <a:gd name="T13" fmla="*/ 304800 h 192"/>
              <a:gd name="T14" fmla="*/ 46444 w 121"/>
              <a:gd name="T15" fmla="*/ 252413 h 192"/>
              <a:gd name="T16" fmla="*/ 43295 w 121"/>
              <a:gd name="T17" fmla="*/ 207963 h 192"/>
              <a:gd name="T18" fmla="*/ 46444 w 121"/>
              <a:gd name="T19" fmla="*/ 146050 h 192"/>
              <a:gd name="T20" fmla="*/ 46444 w 121"/>
              <a:gd name="T21" fmla="*/ 96837 h 192"/>
              <a:gd name="T22" fmla="*/ 43295 w 121"/>
              <a:gd name="T23" fmla="*/ 80962 h 192"/>
              <a:gd name="T24" fmla="*/ 37785 w 121"/>
              <a:gd name="T25" fmla="*/ 58738 h 192"/>
              <a:gd name="T26" fmla="*/ 24403 w 121"/>
              <a:gd name="T27" fmla="*/ 31750 h 192"/>
              <a:gd name="T28" fmla="*/ 10233 w 121"/>
              <a:gd name="T29" fmla="*/ 9525 h 192"/>
              <a:gd name="T30" fmla="*/ 0 w 121"/>
              <a:gd name="T31" fmla="*/ 0 h 192"/>
              <a:gd name="T32" fmla="*/ 89740 w 121"/>
              <a:gd name="T33" fmla="*/ 49212 h 1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1"/>
              <a:gd name="T52" fmla="*/ 0 h 192"/>
              <a:gd name="T53" fmla="*/ 121 w 121"/>
              <a:gd name="T54" fmla="*/ 192 h 1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1" h="192">
                <a:moveTo>
                  <a:pt x="114" y="31"/>
                </a:moveTo>
                <a:lnTo>
                  <a:pt x="121" y="43"/>
                </a:lnTo>
                <a:lnTo>
                  <a:pt x="117" y="55"/>
                </a:lnTo>
                <a:lnTo>
                  <a:pt x="117" y="74"/>
                </a:lnTo>
                <a:lnTo>
                  <a:pt x="103" y="120"/>
                </a:lnTo>
                <a:lnTo>
                  <a:pt x="86" y="166"/>
                </a:lnTo>
                <a:lnTo>
                  <a:pt x="71" y="192"/>
                </a:lnTo>
                <a:lnTo>
                  <a:pt x="59" y="159"/>
                </a:lnTo>
                <a:lnTo>
                  <a:pt x="55" y="131"/>
                </a:lnTo>
                <a:lnTo>
                  <a:pt x="59" y="92"/>
                </a:lnTo>
                <a:lnTo>
                  <a:pt x="59" y="61"/>
                </a:lnTo>
                <a:lnTo>
                  <a:pt x="55" y="51"/>
                </a:lnTo>
                <a:lnTo>
                  <a:pt x="48" y="37"/>
                </a:lnTo>
                <a:lnTo>
                  <a:pt x="31" y="20"/>
                </a:lnTo>
                <a:lnTo>
                  <a:pt x="13" y="6"/>
                </a:lnTo>
                <a:lnTo>
                  <a:pt x="0" y="0"/>
                </a:lnTo>
                <a:lnTo>
                  <a:pt x="114" y="31"/>
                </a:lnTo>
                <a:close/>
              </a:path>
            </a:pathLst>
          </a:custGeom>
          <a:solidFill>
            <a:srgbClr val="AA0C00"/>
          </a:solidFill>
          <a:ln w="9525">
            <a:noFill/>
            <a:round/>
            <a:headEnd/>
            <a:tailEnd/>
          </a:ln>
        </p:spPr>
        <p:txBody>
          <a:bodyPr/>
          <a:lstStyle/>
          <a:p>
            <a:endParaRPr lang="nb-NO"/>
          </a:p>
        </p:txBody>
      </p:sp>
      <p:sp>
        <p:nvSpPr>
          <p:cNvPr id="3139" name="Freeform 69"/>
          <p:cNvSpPr>
            <a:spLocks/>
          </p:cNvSpPr>
          <p:nvPr/>
        </p:nvSpPr>
        <p:spPr bwMode="auto">
          <a:xfrm>
            <a:off x="7850188" y="4754563"/>
            <a:ext cx="55562" cy="330200"/>
          </a:xfrm>
          <a:custGeom>
            <a:avLst/>
            <a:gdLst>
              <a:gd name="T0" fmla="*/ 43656 w 70"/>
              <a:gd name="T1" fmla="*/ 0 h 208"/>
              <a:gd name="T2" fmla="*/ 49212 w 70"/>
              <a:gd name="T3" fmla="*/ 22225 h 208"/>
              <a:gd name="T4" fmla="*/ 52387 w 70"/>
              <a:gd name="T5" fmla="*/ 46037 h 208"/>
              <a:gd name="T6" fmla="*/ 55562 w 70"/>
              <a:gd name="T7" fmla="*/ 80963 h 208"/>
              <a:gd name="T8" fmla="*/ 46831 w 70"/>
              <a:gd name="T9" fmla="*/ 139700 h 208"/>
              <a:gd name="T10" fmla="*/ 34925 w 70"/>
              <a:gd name="T11" fmla="*/ 219075 h 208"/>
              <a:gd name="T12" fmla="*/ 21431 w 70"/>
              <a:gd name="T13" fmla="*/ 288925 h 208"/>
              <a:gd name="T14" fmla="*/ 15875 w 70"/>
              <a:gd name="T15" fmla="*/ 330200 h 208"/>
              <a:gd name="T16" fmla="*/ 12700 w 70"/>
              <a:gd name="T17" fmla="*/ 330200 h 208"/>
              <a:gd name="T18" fmla="*/ 5556 w 70"/>
              <a:gd name="T19" fmla="*/ 301625 h 208"/>
              <a:gd name="T20" fmla="*/ 3175 w 70"/>
              <a:gd name="T21" fmla="*/ 274638 h 208"/>
              <a:gd name="T22" fmla="*/ 0 w 70"/>
              <a:gd name="T23" fmla="*/ 222250 h 208"/>
              <a:gd name="T24" fmla="*/ 3175 w 70"/>
              <a:gd name="T25" fmla="*/ 160338 h 208"/>
              <a:gd name="T26" fmla="*/ 5556 w 70"/>
              <a:gd name="T27" fmla="*/ 107950 h 208"/>
              <a:gd name="T28" fmla="*/ 3175 w 70"/>
              <a:gd name="T29" fmla="*/ 80963 h 208"/>
              <a:gd name="T30" fmla="*/ 0 w 70"/>
              <a:gd name="T31" fmla="*/ 58738 h 208"/>
              <a:gd name="T32" fmla="*/ 43656 w 70"/>
              <a:gd name="T33" fmla="*/ 0 h 2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208"/>
              <a:gd name="T53" fmla="*/ 70 w 70"/>
              <a:gd name="T54" fmla="*/ 208 h 20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208">
                <a:moveTo>
                  <a:pt x="55" y="0"/>
                </a:moveTo>
                <a:lnTo>
                  <a:pt x="62" y="14"/>
                </a:lnTo>
                <a:lnTo>
                  <a:pt x="66" y="29"/>
                </a:lnTo>
                <a:lnTo>
                  <a:pt x="70" y="51"/>
                </a:lnTo>
                <a:lnTo>
                  <a:pt x="59" y="88"/>
                </a:lnTo>
                <a:lnTo>
                  <a:pt x="44" y="138"/>
                </a:lnTo>
                <a:lnTo>
                  <a:pt x="27" y="182"/>
                </a:lnTo>
                <a:lnTo>
                  <a:pt x="20" y="208"/>
                </a:lnTo>
                <a:lnTo>
                  <a:pt x="16" y="208"/>
                </a:lnTo>
                <a:lnTo>
                  <a:pt x="7" y="190"/>
                </a:lnTo>
                <a:lnTo>
                  <a:pt x="4" y="173"/>
                </a:lnTo>
                <a:lnTo>
                  <a:pt x="0" y="140"/>
                </a:lnTo>
                <a:lnTo>
                  <a:pt x="4" y="101"/>
                </a:lnTo>
                <a:lnTo>
                  <a:pt x="7" y="68"/>
                </a:lnTo>
                <a:lnTo>
                  <a:pt x="4" y="51"/>
                </a:lnTo>
                <a:lnTo>
                  <a:pt x="0" y="37"/>
                </a:lnTo>
                <a:lnTo>
                  <a:pt x="55" y="0"/>
                </a:lnTo>
                <a:close/>
              </a:path>
            </a:pathLst>
          </a:custGeom>
          <a:solidFill>
            <a:srgbClr val="AA0C00"/>
          </a:solidFill>
          <a:ln w="9525">
            <a:noFill/>
            <a:round/>
            <a:headEnd/>
            <a:tailEnd/>
          </a:ln>
        </p:spPr>
        <p:txBody>
          <a:bodyPr/>
          <a:lstStyle/>
          <a:p>
            <a:endParaRPr lang="nb-NO"/>
          </a:p>
        </p:txBody>
      </p:sp>
      <p:sp>
        <p:nvSpPr>
          <p:cNvPr id="3140" name="Freeform 70"/>
          <p:cNvSpPr>
            <a:spLocks/>
          </p:cNvSpPr>
          <p:nvPr/>
        </p:nvSpPr>
        <p:spPr bwMode="auto">
          <a:xfrm>
            <a:off x="2273300" y="4603750"/>
            <a:ext cx="358775" cy="222250"/>
          </a:xfrm>
          <a:custGeom>
            <a:avLst/>
            <a:gdLst>
              <a:gd name="T0" fmla="*/ 241835 w 451"/>
              <a:gd name="T1" fmla="*/ 222250 h 140"/>
              <a:gd name="T2" fmla="*/ 239449 w 451"/>
              <a:gd name="T3" fmla="*/ 209550 h 140"/>
              <a:gd name="T4" fmla="*/ 232289 w 451"/>
              <a:gd name="T5" fmla="*/ 196850 h 140"/>
              <a:gd name="T6" fmla="*/ 223538 w 451"/>
              <a:gd name="T7" fmla="*/ 185737 h 140"/>
              <a:gd name="T8" fmla="*/ 210015 w 451"/>
              <a:gd name="T9" fmla="*/ 176212 h 140"/>
              <a:gd name="T10" fmla="*/ 178990 w 451"/>
              <a:gd name="T11" fmla="*/ 153987 h 140"/>
              <a:gd name="T12" fmla="*/ 145578 w 451"/>
              <a:gd name="T13" fmla="*/ 141287 h 140"/>
              <a:gd name="T14" fmla="*/ 107394 w 451"/>
              <a:gd name="T15" fmla="*/ 127000 h 140"/>
              <a:gd name="T16" fmla="*/ 68414 w 451"/>
              <a:gd name="T17" fmla="*/ 114300 h 140"/>
              <a:gd name="T18" fmla="*/ 0 w 451"/>
              <a:gd name="T19" fmla="*/ 92075 h 140"/>
              <a:gd name="T20" fmla="*/ 173421 w 451"/>
              <a:gd name="T21" fmla="*/ 0 h 140"/>
              <a:gd name="T22" fmla="*/ 201264 w 451"/>
              <a:gd name="T23" fmla="*/ 9525 h 140"/>
              <a:gd name="T24" fmla="*/ 229107 w 451"/>
              <a:gd name="T25" fmla="*/ 23812 h 140"/>
              <a:gd name="T26" fmla="*/ 259336 w 451"/>
              <a:gd name="T27" fmla="*/ 42862 h 140"/>
              <a:gd name="T28" fmla="*/ 295134 w 451"/>
              <a:gd name="T29" fmla="*/ 71437 h 140"/>
              <a:gd name="T30" fmla="*/ 309453 w 451"/>
              <a:gd name="T31" fmla="*/ 85725 h 140"/>
              <a:gd name="T32" fmla="*/ 325364 w 451"/>
              <a:gd name="T33" fmla="*/ 101600 h 140"/>
              <a:gd name="T34" fmla="*/ 338887 w 451"/>
              <a:gd name="T35" fmla="*/ 123825 h 140"/>
              <a:gd name="T36" fmla="*/ 347638 w 451"/>
              <a:gd name="T37" fmla="*/ 147637 h 140"/>
              <a:gd name="T38" fmla="*/ 356388 w 451"/>
              <a:gd name="T39" fmla="*/ 173037 h 140"/>
              <a:gd name="T40" fmla="*/ 358775 w 451"/>
              <a:gd name="T41" fmla="*/ 196850 h 140"/>
              <a:gd name="T42" fmla="*/ 241835 w 451"/>
              <a:gd name="T43" fmla="*/ 222250 h 1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51"/>
              <a:gd name="T67" fmla="*/ 0 h 140"/>
              <a:gd name="T68" fmla="*/ 451 w 451"/>
              <a:gd name="T69" fmla="*/ 140 h 1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51" h="140">
                <a:moveTo>
                  <a:pt x="304" y="140"/>
                </a:moveTo>
                <a:lnTo>
                  <a:pt x="301" y="132"/>
                </a:lnTo>
                <a:lnTo>
                  <a:pt x="292" y="124"/>
                </a:lnTo>
                <a:lnTo>
                  <a:pt x="281" y="117"/>
                </a:lnTo>
                <a:lnTo>
                  <a:pt x="264" y="111"/>
                </a:lnTo>
                <a:lnTo>
                  <a:pt x="225" y="97"/>
                </a:lnTo>
                <a:lnTo>
                  <a:pt x="183" y="89"/>
                </a:lnTo>
                <a:lnTo>
                  <a:pt x="135" y="80"/>
                </a:lnTo>
                <a:lnTo>
                  <a:pt x="86" y="72"/>
                </a:lnTo>
                <a:lnTo>
                  <a:pt x="0" y="58"/>
                </a:lnTo>
                <a:lnTo>
                  <a:pt x="218" y="0"/>
                </a:lnTo>
                <a:lnTo>
                  <a:pt x="253" y="6"/>
                </a:lnTo>
                <a:lnTo>
                  <a:pt x="288" y="15"/>
                </a:lnTo>
                <a:lnTo>
                  <a:pt x="326" y="27"/>
                </a:lnTo>
                <a:lnTo>
                  <a:pt x="371" y="45"/>
                </a:lnTo>
                <a:lnTo>
                  <a:pt x="389" y="54"/>
                </a:lnTo>
                <a:lnTo>
                  <a:pt x="409" y="64"/>
                </a:lnTo>
                <a:lnTo>
                  <a:pt x="426" y="78"/>
                </a:lnTo>
                <a:lnTo>
                  <a:pt x="437" y="93"/>
                </a:lnTo>
                <a:lnTo>
                  <a:pt x="448" y="109"/>
                </a:lnTo>
                <a:lnTo>
                  <a:pt x="451" y="124"/>
                </a:lnTo>
                <a:lnTo>
                  <a:pt x="304" y="140"/>
                </a:lnTo>
                <a:close/>
              </a:path>
            </a:pathLst>
          </a:custGeom>
          <a:solidFill>
            <a:srgbClr val="AA0C00"/>
          </a:solidFill>
          <a:ln w="9525">
            <a:noFill/>
            <a:round/>
            <a:headEnd/>
            <a:tailEnd/>
          </a:ln>
        </p:spPr>
        <p:txBody>
          <a:bodyPr/>
          <a:lstStyle/>
          <a:p>
            <a:endParaRPr lang="nb-NO"/>
          </a:p>
        </p:txBody>
      </p:sp>
      <p:sp>
        <p:nvSpPr>
          <p:cNvPr id="3141" name="Freeform 71"/>
          <p:cNvSpPr>
            <a:spLocks/>
          </p:cNvSpPr>
          <p:nvPr/>
        </p:nvSpPr>
        <p:spPr bwMode="auto">
          <a:xfrm>
            <a:off x="2159000" y="4302125"/>
            <a:ext cx="334963" cy="387350"/>
          </a:xfrm>
          <a:custGeom>
            <a:avLst/>
            <a:gdLst>
              <a:gd name="T0" fmla="*/ 334963 w 422"/>
              <a:gd name="T1" fmla="*/ 290513 h 244"/>
              <a:gd name="T2" fmla="*/ 315913 w 422"/>
              <a:gd name="T3" fmla="*/ 290513 h 244"/>
              <a:gd name="T4" fmla="*/ 296863 w 422"/>
              <a:gd name="T5" fmla="*/ 282575 h 244"/>
              <a:gd name="T6" fmla="*/ 279400 w 422"/>
              <a:gd name="T7" fmla="*/ 273050 h 244"/>
              <a:gd name="T8" fmla="*/ 263525 w 422"/>
              <a:gd name="T9" fmla="*/ 258763 h 244"/>
              <a:gd name="T10" fmla="*/ 247650 w 422"/>
              <a:gd name="T11" fmla="*/ 246063 h 244"/>
              <a:gd name="T12" fmla="*/ 235744 w 422"/>
              <a:gd name="T13" fmla="*/ 231775 h 244"/>
              <a:gd name="T14" fmla="*/ 211138 w 422"/>
              <a:gd name="T15" fmla="*/ 196850 h 244"/>
              <a:gd name="T16" fmla="*/ 192088 w 422"/>
              <a:gd name="T17" fmla="*/ 161925 h 244"/>
              <a:gd name="T18" fmla="*/ 180182 w 422"/>
              <a:gd name="T19" fmla="*/ 138113 h 244"/>
              <a:gd name="T20" fmla="*/ 169863 w 422"/>
              <a:gd name="T21" fmla="*/ 123825 h 244"/>
              <a:gd name="T22" fmla="*/ 169863 w 422"/>
              <a:gd name="T23" fmla="*/ 127000 h 244"/>
              <a:gd name="T24" fmla="*/ 169863 w 422"/>
              <a:gd name="T25" fmla="*/ 147638 h 244"/>
              <a:gd name="T26" fmla="*/ 173038 w 422"/>
              <a:gd name="T27" fmla="*/ 165100 h 244"/>
              <a:gd name="T28" fmla="*/ 180182 w 422"/>
              <a:gd name="T29" fmla="*/ 187325 h 244"/>
              <a:gd name="T30" fmla="*/ 188913 w 422"/>
              <a:gd name="T31" fmla="*/ 203200 h 244"/>
              <a:gd name="T32" fmla="*/ 204788 w 422"/>
              <a:gd name="T33" fmla="*/ 223838 h 244"/>
              <a:gd name="T34" fmla="*/ 219869 w 422"/>
              <a:gd name="T35" fmla="*/ 242888 h 244"/>
              <a:gd name="T36" fmla="*/ 241300 w 422"/>
              <a:gd name="T37" fmla="*/ 258763 h 244"/>
              <a:gd name="T38" fmla="*/ 266700 w 422"/>
              <a:gd name="T39" fmla="*/ 276225 h 244"/>
              <a:gd name="T40" fmla="*/ 106363 w 422"/>
              <a:gd name="T41" fmla="*/ 387350 h 244"/>
              <a:gd name="T42" fmla="*/ 84138 w 422"/>
              <a:gd name="T43" fmla="*/ 363538 h 244"/>
              <a:gd name="T44" fmla="*/ 61913 w 422"/>
              <a:gd name="T45" fmla="*/ 338138 h 244"/>
              <a:gd name="T46" fmla="*/ 46038 w 422"/>
              <a:gd name="T47" fmla="*/ 311150 h 244"/>
              <a:gd name="T48" fmla="*/ 30163 w 422"/>
              <a:gd name="T49" fmla="*/ 282575 h 244"/>
              <a:gd name="T50" fmla="*/ 18256 w 422"/>
              <a:gd name="T51" fmla="*/ 252413 h 244"/>
              <a:gd name="T52" fmla="*/ 9525 w 422"/>
              <a:gd name="T53" fmla="*/ 220663 h 244"/>
              <a:gd name="T54" fmla="*/ 2381 w 422"/>
              <a:gd name="T55" fmla="*/ 190500 h 244"/>
              <a:gd name="T56" fmla="*/ 0 w 422"/>
              <a:gd name="T57" fmla="*/ 161925 h 244"/>
              <a:gd name="T58" fmla="*/ 2381 w 422"/>
              <a:gd name="T59" fmla="*/ 131763 h 244"/>
              <a:gd name="T60" fmla="*/ 5556 w 422"/>
              <a:gd name="T61" fmla="*/ 103188 h 244"/>
              <a:gd name="T62" fmla="*/ 15875 w 422"/>
              <a:gd name="T63" fmla="*/ 79375 h 244"/>
              <a:gd name="T64" fmla="*/ 21431 w 422"/>
              <a:gd name="T65" fmla="*/ 58738 h 244"/>
              <a:gd name="T66" fmla="*/ 40481 w 422"/>
              <a:gd name="T67" fmla="*/ 23813 h 244"/>
              <a:gd name="T68" fmla="*/ 54769 w 422"/>
              <a:gd name="T69" fmla="*/ 0 h 244"/>
              <a:gd name="T70" fmla="*/ 155575 w 422"/>
              <a:gd name="T71" fmla="*/ 20638 h 244"/>
              <a:gd name="T72" fmla="*/ 334963 w 422"/>
              <a:gd name="T73" fmla="*/ 290513 h 2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2"/>
              <a:gd name="T112" fmla="*/ 0 h 244"/>
              <a:gd name="T113" fmla="*/ 422 w 422"/>
              <a:gd name="T114" fmla="*/ 244 h 2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2" h="244">
                <a:moveTo>
                  <a:pt x="422" y="183"/>
                </a:moveTo>
                <a:lnTo>
                  <a:pt x="398" y="183"/>
                </a:lnTo>
                <a:lnTo>
                  <a:pt x="374" y="178"/>
                </a:lnTo>
                <a:lnTo>
                  <a:pt x="352" y="172"/>
                </a:lnTo>
                <a:lnTo>
                  <a:pt x="332" y="163"/>
                </a:lnTo>
                <a:lnTo>
                  <a:pt x="312" y="155"/>
                </a:lnTo>
                <a:lnTo>
                  <a:pt x="297" y="146"/>
                </a:lnTo>
                <a:lnTo>
                  <a:pt x="266" y="124"/>
                </a:lnTo>
                <a:lnTo>
                  <a:pt x="242" y="102"/>
                </a:lnTo>
                <a:lnTo>
                  <a:pt x="227" y="87"/>
                </a:lnTo>
                <a:lnTo>
                  <a:pt x="214" y="78"/>
                </a:lnTo>
                <a:lnTo>
                  <a:pt x="214" y="80"/>
                </a:lnTo>
                <a:lnTo>
                  <a:pt x="214" y="93"/>
                </a:lnTo>
                <a:lnTo>
                  <a:pt x="218" y="104"/>
                </a:lnTo>
                <a:lnTo>
                  <a:pt x="227" y="118"/>
                </a:lnTo>
                <a:lnTo>
                  <a:pt x="238" y="128"/>
                </a:lnTo>
                <a:lnTo>
                  <a:pt x="258" y="141"/>
                </a:lnTo>
                <a:lnTo>
                  <a:pt x="277" y="153"/>
                </a:lnTo>
                <a:lnTo>
                  <a:pt x="304" y="163"/>
                </a:lnTo>
                <a:lnTo>
                  <a:pt x="336" y="174"/>
                </a:lnTo>
                <a:lnTo>
                  <a:pt x="134" y="244"/>
                </a:lnTo>
                <a:lnTo>
                  <a:pt x="106" y="229"/>
                </a:lnTo>
                <a:lnTo>
                  <a:pt x="78" y="213"/>
                </a:lnTo>
                <a:lnTo>
                  <a:pt x="58" y="196"/>
                </a:lnTo>
                <a:lnTo>
                  <a:pt x="38" y="178"/>
                </a:lnTo>
                <a:lnTo>
                  <a:pt x="23" y="159"/>
                </a:lnTo>
                <a:lnTo>
                  <a:pt x="12" y="139"/>
                </a:lnTo>
                <a:lnTo>
                  <a:pt x="3" y="120"/>
                </a:lnTo>
                <a:lnTo>
                  <a:pt x="0" y="102"/>
                </a:lnTo>
                <a:lnTo>
                  <a:pt x="3" y="83"/>
                </a:lnTo>
                <a:lnTo>
                  <a:pt x="7" y="65"/>
                </a:lnTo>
                <a:lnTo>
                  <a:pt x="20" y="50"/>
                </a:lnTo>
                <a:lnTo>
                  <a:pt x="27" y="37"/>
                </a:lnTo>
                <a:lnTo>
                  <a:pt x="51" y="15"/>
                </a:lnTo>
                <a:lnTo>
                  <a:pt x="69" y="0"/>
                </a:lnTo>
                <a:lnTo>
                  <a:pt x="196" y="13"/>
                </a:lnTo>
                <a:lnTo>
                  <a:pt x="422" y="183"/>
                </a:lnTo>
                <a:close/>
              </a:path>
            </a:pathLst>
          </a:custGeom>
          <a:solidFill>
            <a:srgbClr val="AA0C00"/>
          </a:solidFill>
          <a:ln w="9525">
            <a:noFill/>
            <a:round/>
            <a:headEnd/>
            <a:tailEnd/>
          </a:ln>
        </p:spPr>
        <p:txBody>
          <a:bodyPr/>
          <a:lstStyle/>
          <a:p>
            <a:endParaRPr lang="nb-NO"/>
          </a:p>
        </p:txBody>
      </p:sp>
      <p:sp>
        <p:nvSpPr>
          <p:cNvPr id="3142" name="Freeform 72"/>
          <p:cNvSpPr>
            <a:spLocks/>
          </p:cNvSpPr>
          <p:nvPr/>
        </p:nvSpPr>
        <p:spPr bwMode="auto">
          <a:xfrm>
            <a:off x="2239963" y="4156075"/>
            <a:ext cx="77787" cy="133350"/>
          </a:xfrm>
          <a:custGeom>
            <a:avLst/>
            <a:gdLst>
              <a:gd name="T0" fmla="*/ 77787 w 98"/>
              <a:gd name="T1" fmla="*/ 65088 h 84"/>
              <a:gd name="T2" fmla="*/ 74612 w 98"/>
              <a:gd name="T3" fmla="*/ 90487 h 84"/>
              <a:gd name="T4" fmla="*/ 64293 w 98"/>
              <a:gd name="T5" fmla="*/ 111125 h 84"/>
              <a:gd name="T6" fmla="*/ 58737 w 98"/>
              <a:gd name="T7" fmla="*/ 120650 h 84"/>
              <a:gd name="T8" fmla="*/ 52387 w 98"/>
              <a:gd name="T9" fmla="*/ 127000 h 84"/>
              <a:gd name="T10" fmla="*/ 42862 w 98"/>
              <a:gd name="T11" fmla="*/ 130175 h 84"/>
              <a:gd name="T12" fmla="*/ 34131 w 98"/>
              <a:gd name="T13" fmla="*/ 133350 h 84"/>
              <a:gd name="T14" fmla="*/ 20637 w 98"/>
              <a:gd name="T15" fmla="*/ 130175 h 84"/>
              <a:gd name="T16" fmla="*/ 15081 w 98"/>
              <a:gd name="T17" fmla="*/ 120650 h 84"/>
              <a:gd name="T18" fmla="*/ 8731 w 98"/>
              <a:gd name="T19" fmla="*/ 106363 h 84"/>
              <a:gd name="T20" fmla="*/ 3175 w 98"/>
              <a:gd name="T21" fmla="*/ 93662 h 84"/>
              <a:gd name="T22" fmla="*/ 0 w 98"/>
              <a:gd name="T23" fmla="*/ 61913 h 84"/>
              <a:gd name="T24" fmla="*/ 0 w 98"/>
              <a:gd name="T25" fmla="*/ 41275 h 84"/>
              <a:gd name="T26" fmla="*/ 0 w 98"/>
              <a:gd name="T27" fmla="*/ 19050 h 84"/>
              <a:gd name="T28" fmla="*/ 3175 w 98"/>
              <a:gd name="T29" fmla="*/ 6350 h 84"/>
              <a:gd name="T30" fmla="*/ 8731 w 98"/>
              <a:gd name="T31" fmla="*/ 3175 h 84"/>
              <a:gd name="T32" fmla="*/ 20637 w 98"/>
              <a:gd name="T33" fmla="*/ 0 h 84"/>
              <a:gd name="T34" fmla="*/ 34131 w 98"/>
              <a:gd name="T35" fmla="*/ 3175 h 84"/>
              <a:gd name="T36" fmla="*/ 45243 w 98"/>
              <a:gd name="T37" fmla="*/ 6350 h 84"/>
              <a:gd name="T38" fmla="*/ 55562 w 98"/>
              <a:gd name="T39" fmla="*/ 12700 h 84"/>
              <a:gd name="T40" fmla="*/ 64293 w 98"/>
              <a:gd name="T41" fmla="*/ 23812 h 84"/>
              <a:gd name="T42" fmla="*/ 69850 w 98"/>
              <a:gd name="T43" fmla="*/ 34925 h 84"/>
              <a:gd name="T44" fmla="*/ 74612 w 98"/>
              <a:gd name="T45" fmla="*/ 44450 h 84"/>
              <a:gd name="T46" fmla="*/ 77787 w 98"/>
              <a:gd name="T47" fmla="*/ 65088 h 8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8"/>
              <a:gd name="T73" fmla="*/ 0 h 84"/>
              <a:gd name="T74" fmla="*/ 98 w 98"/>
              <a:gd name="T75" fmla="*/ 84 h 8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8" h="84">
                <a:moveTo>
                  <a:pt x="98" y="41"/>
                </a:moveTo>
                <a:lnTo>
                  <a:pt x="94" y="57"/>
                </a:lnTo>
                <a:lnTo>
                  <a:pt x="81" y="70"/>
                </a:lnTo>
                <a:lnTo>
                  <a:pt x="74" y="76"/>
                </a:lnTo>
                <a:lnTo>
                  <a:pt x="66" y="80"/>
                </a:lnTo>
                <a:lnTo>
                  <a:pt x="54" y="82"/>
                </a:lnTo>
                <a:lnTo>
                  <a:pt x="43" y="84"/>
                </a:lnTo>
                <a:lnTo>
                  <a:pt x="26" y="82"/>
                </a:lnTo>
                <a:lnTo>
                  <a:pt x="19" y="76"/>
                </a:lnTo>
                <a:lnTo>
                  <a:pt x="11" y="67"/>
                </a:lnTo>
                <a:lnTo>
                  <a:pt x="4" y="59"/>
                </a:lnTo>
                <a:lnTo>
                  <a:pt x="0" y="39"/>
                </a:lnTo>
                <a:lnTo>
                  <a:pt x="0" y="26"/>
                </a:lnTo>
                <a:lnTo>
                  <a:pt x="0" y="12"/>
                </a:lnTo>
                <a:lnTo>
                  <a:pt x="4" y="4"/>
                </a:lnTo>
                <a:lnTo>
                  <a:pt x="11" y="2"/>
                </a:lnTo>
                <a:lnTo>
                  <a:pt x="26" y="0"/>
                </a:lnTo>
                <a:lnTo>
                  <a:pt x="43" y="2"/>
                </a:lnTo>
                <a:lnTo>
                  <a:pt x="57" y="4"/>
                </a:lnTo>
                <a:lnTo>
                  <a:pt x="70" y="8"/>
                </a:lnTo>
                <a:lnTo>
                  <a:pt x="81" y="15"/>
                </a:lnTo>
                <a:lnTo>
                  <a:pt x="88" y="22"/>
                </a:lnTo>
                <a:lnTo>
                  <a:pt x="94" y="28"/>
                </a:lnTo>
                <a:lnTo>
                  <a:pt x="98" y="41"/>
                </a:lnTo>
                <a:close/>
              </a:path>
            </a:pathLst>
          </a:custGeom>
          <a:solidFill>
            <a:srgbClr val="AA0C00"/>
          </a:solidFill>
          <a:ln w="9525">
            <a:noFill/>
            <a:round/>
            <a:headEnd/>
            <a:tailEnd/>
          </a:ln>
        </p:spPr>
        <p:txBody>
          <a:bodyPr/>
          <a:lstStyle/>
          <a:p>
            <a:endParaRPr lang="nb-NO"/>
          </a:p>
        </p:txBody>
      </p:sp>
      <p:sp>
        <p:nvSpPr>
          <p:cNvPr id="3143" name="Freeform 73"/>
          <p:cNvSpPr>
            <a:spLocks/>
          </p:cNvSpPr>
          <p:nvPr/>
        </p:nvSpPr>
        <p:spPr bwMode="auto">
          <a:xfrm>
            <a:off x="2208213" y="4686300"/>
            <a:ext cx="176212" cy="360363"/>
          </a:xfrm>
          <a:custGeom>
            <a:avLst/>
            <a:gdLst>
              <a:gd name="T0" fmla="*/ 170656 w 222"/>
              <a:gd name="T1" fmla="*/ 342900 h 227"/>
              <a:gd name="T2" fmla="*/ 134143 w 222"/>
              <a:gd name="T3" fmla="*/ 352425 h 227"/>
              <a:gd name="T4" fmla="*/ 106362 w 222"/>
              <a:gd name="T5" fmla="*/ 357188 h 227"/>
              <a:gd name="T6" fmla="*/ 71437 w 222"/>
              <a:gd name="T7" fmla="*/ 360363 h 227"/>
              <a:gd name="T8" fmla="*/ 52387 w 222"/>
              <a:gd name="T9" fmla="*/ 357188 h 227"/>
              <a:gd name="T10" fmla="*/ 34925 w 222"/>
              <a:gd name="T11" fmla="*/ 352425 h 227"/>
              <a:gd name="T12" fmla="*/ 19050 w 222"/>
              <a:gd name="T13" fmla="*/ 346075 h 227"/>
              <a:gd name="T14" fmla="*/ 5556 w 222"/>
              <a:gd name="T15" fmla="*/ 336550 h 227"/>
              <a:gd name="T16" fmla="*/ 0 w 222"/>
              <a:gd name="T17" fmla="*/ 0 h 227"/>
              <a:gd name="T18" fmla="*/ 176212 w 222"/>
              <a:gd name="T19" fmla="*/ 74613 h 227"/>
              <a:gd name="T20" fmla="*/ 176212 w 222"/>
              <a:gd name="T21" fmla="*/ 225425 h 227"/>
              <a:gd name="T22" fmla="*/ 170656 w 222"/>
              <a:gd name="T23" fmla="*/ 342900 h 2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2"/>
              <a:gd name="T37" fmla="*/ 0 h 227"/>
              <a:gd name="T38" fmla="*/ 222 w 222"/>
              <a:gd name="T39" fmla="*/ 227 h 2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2" h="227">
                <a:moveTo>
                  <a:pt x="215" y="216"/>
                </a:moveTo>
                <a:lnTo>
                  <a:pt x="169" y="222"/>
                </a:lnTo>
                <a:lnTo>
                  <a:pt x="134" y="225"/>
                </a:lnTo>
                <a:lnTo>
                  <a:pt x="90" y="227"/>
                </a:lnTo>
                <a:lnTo>
                  <a:pt x="66" y="225"/>
                </a:lnTo>
                <a:lnTo>
                  <a:pt x="44" y="222"/>
                </a:lnTo>
                <a:lnTo>
                  <a:pt x="24" y="218"/>
                </a:lnTo>
                <a:lnTo>
                  <a:pt x="7" y="212"/>
                </a:lnTo>
                <a:lnTo>
                  <a:pt x="0" y="0"/>
                </a:lnTo>
                <a:lnTo>
                  <a:pt x="222" y="47"/>
                </a:lnTo>
                <a:lnTo>
                  <a:pt x="222" y="142"/>
                </a:lnTo>
                <a:lnTo>
                  <a:pt x="215" y="216"/>
                </a:lnTo>
                <a:close/>
              </a:path>
            </a:pathLst>
          </a:custGeom>
          <a:solidFill>
            <a:srgbClr val="AA0C00"/>
          </a:solidFill>
          <a:ln w="9525">
            <a:noFill/>
            <a:round/>
            <a:headEnd/>
            <a:tailEnd/>
          </a:ln>
        </p:spPr>
        <p:txBody>
          <a:bodyPr/>
          <a:lstStyle/>
          <a:p>
            <a:endParaRPr lang="nb-NO"/>
          </a:p>
        </p:txBody>
      </p:sp>
      <p:sp>
        <p:nvSpPr>
          <p:cNvPr id="3144" name="Freeform 74"/>
          <p:cNvSpPr>
            <a:spLocks/>
          </p:cNvSpPr>
          <p:nvPr/>
        </p:nvSpPr>
        <p:spPr bwMode="auto">
          <a:xfrm>
            <a:off x="2549525" y="4754563"/>
            <a:ext cx="68263" cy="80962"/>
          </a:xfrm>
          <a:custGeom>
            <a:avLst/>
            <a:gdLst>
              <a:gd name="T0" fmla="*/ 8731 w 86"/>
              <a:gd name="T1" fmla="*/ 0 h 51"/>
              <a:gd name="T2" fmla="*/ 0 w 86"/>
              <a:gd name="T3" fmla="*/ 80962 h 51"/>
              <a:gd name="T4" fmla="*/ 68263 w 86"/>
              <a:gd name="T5" fmla="*/ 80962 h 51"/>
              <a:gd name="T6" fmla="*/ 8731 w 86"/>
              <a:gd name="T7" fmla="*/ 0 h 51"/>
              <a:gd name="T8" fmla="*/ 0 60000 65536"/>
              <a:gd name="T9" fmla="*/ 0 60000 65536"/>
              <a:gd name="T10" fmla="*/ 0 60000 65536"/>
              <a:gd name="T11" fmla="*/ 0 60000 65536"/>
              <a:gd name="T12" fmla="*/ 0 w 86"/>
              <a:gd name="T13" fmla="*/ 0 h 51"/>
              <a:gd name="T14" fmla="*/ 86 w 86"/>
              <a:gd name="T15" fmla="*/ 51 h 51"/>
            </a:gdLst>
            <a:ahLst/>
            <a:cxnLst>
              <a:cxn ang="T8">
                <a:pos x="T0" y="T1"/>
              </a:cxn>
              <a:cxn ang="T9">
                <a:pos x="T2" y="T3"/>
              </a:cxn>
              <a:cxn ang="T10">
                <a:pos x="T4" y="T5"/>
              </a:cxn>
              <a:cxn ang="T11">
                <a:pos x="T6" y="T7"/>
              </a:cxn>
            </a:cxnLst>
            <a:rect l="T12" t="T13" r="T14" b="T15"/>
            <a:pathLst>
              <a:path w="86" h="51">
                <a:moveTo>
                  <a:pt x="11" y="0"/>
                </a:moveTo>
                <a:lnTo>
                  <a:pt x="0" y="51"/>
                </a:lnTo>
                <a:lnTo>
                  <a:pt x="86" y="51"/>
                </a:lnTo>
                <a:lnTo>
                  <a:pt x="11" y="0"/>
                </a:lnTo>
                <a:close/>
              </a:path>
            </a:pathLst>
          </a:custGeom>
          <a:solidFill>
            <a:srgbClr val="FFFFFF"/>
          </a:solidFill>
          <a:ln w="9525">
            <a:noFill/>
            <a:round/>
            <a:headEnd/>
            <a:tailEnd/>
          </a:ln>
        </p:spPr>
        <p:txBody>
          <a:bodyPr/>
          <a:lstStyle/>
          <a:p>
            <a:endParaRPr lang="nb-NO"/>
          </a:p>
        </p:txBody>
      </p:sp>
      <p:sp>
        <p:nvSpPr>
          <p:cNvPr id="3145" name="Freeform 75"/>
          <p:cNvSpPr>
            <a:spLocks/>
          </p:cNvSpPr>
          <p:nvPr/>
        </p:nvSpPr>
        <p:spPr bwMode="auto">
          <a:xfrm>
            <a:off x="2543175" y="4745038"/>
            <a:ext cx="93663" cy="304800"/>
          </a:xfrm>
          <a:custGeom>
            <a:avLst/>
            <a:gdLst>
              <a:gd name="T0" fmla="*/ 88900 w 118"/>
              <a:gd name="T1" fmla="*/ 49212 h 192"/>
              <a:gd name="T2" fmla="*/ 93663 w 118"/>
              <a:gd name="T3" fmla="*/ 68263 h 192"/>
              <a:gd name="T4" fmla="*/ 93663 w 118"/>
              <a:gd name="T5" fmla="*/ 87312 h 192"/>
              <a:gd name="T6" fmla="*/ 88900 w 118"/>
              <a:gd name="T7" fmla="*/ 117475 h 192"/>
              <a:gd name="T8" fmla="*/ 80169 w 118"/>
              <a:gd name="T9" fmla="*/ 190500 h 192"/>
              <a:gd name="T10" fmla="*/ 64294 w 118"/>
              <a:gd name="T11" fmla="*/ 263525 h 192"/>
              <a:gd name="T12" fmla="*/ 55563 w 118"/>
              <a:gd name="T13" fmla="*/ 304800 h 192"/>
              <a:gd name="T14" fmla="*/ 52388 w 118"/>
              <a:gd name="T15" fmla="*/ 304800 h 192"/>
              <a:gd name="T16" fmla="*/ 46832 w 118"/>
              <a:gd name="T17" fmla="*/ 252413 h 192"/>
              <a:gd name="T18" fmla="*/ 43656 w 118"/>
              <a:gd name="T19" fmla="*/ 207963 h 192"/>
              <a:gd name="T20" fmla="*/ 46832 w 118"/>
              <a:gd name="T21" fmla="*/ 146050 h 192"/>
              <a:gd name="T22" fmla="*/ 46832 w 118"/>
              <a:gd name="T23" fmla="*/ 96837 h 192"/>
              <a:gd name="T24" fmla="*/ 43656 w 118"/>
              <a:gd name="T25" fmla="*/ 80962 h 192"/>
              <a:gd name="T26" fmla="*/ 36513 w 118"/>
              <a:gd name="T27" fmla="*/ 58738 h 192"/>
              <a:gd name="T28" fmla="*/ 22225 w 118"/>
              <a:gd name="T29" fmla="*/ 31750 h 192"/>
              <a:gd name="T30" fmla="*/ 8731 w 118"/>
              <a:gd name="T31" fmla="*/ 9525 h 192"/>
              <a:gd name="T32" fmla="*/ 0 w 118"/>
              <a:gd name="T33" fmla="*/ 0 h 192"/>
              <a:gd name="T34" fmla="*/ 88900 w 118"/>
              <a:gd name="T35" fmla="*/ 49212 h 19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8"/>
              <a:gd name="T55" fmla="*/ 0 h 192"/>
              <a:gd name="T56" fmla="*/ 118 w 118"/>
              <a:gd name="T57" fmla="*/ 192 h 19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8" h="192">
                <a:moveTo>
                  <a:pt x="112" y="31"/>
                </a:moveTo>
                <a:lnTo>
                  <a:pt x="118" y="43"/>
                </a:lnTo>
                <a:lnTo>
                  <a:pt x="118" y="55"/>
                </a:lnTo>
                <a:lnTo>
                  <a:pt x="112" y="74"/>
                </a:lnTo>
                <a:lnTo>
                  <a:pt x="101" y="120"/>
                </a:lnTo>
                <a:lnTo>
                  <a:pt x="81" y="166"/>
                </a:lnTo>
                <a:lnTo>
                  <a:pt x="70" y="192"/>
                </a:lnTo>
                <a:lnTo>
                  <a:pt x="66" y="192"/>
                </a:lnTo>
                <a:lnTo>
                  <a:pt x="59" y="159"/>
                </a:lnTo>
                <a:lnTo>
                  <a:pt x="55" y="131"/>
                </a:lnTo>
                <a:lnTo>
                  <a:pt x="59" y="92"/>
                </a:lnTo>
                <a:lnTo>
                  <a:pt x="59" y="61"/>
                </a:lnTo>
                <a:lnTo>
                  <a:pt x="55" y="51"/>
                </a:lnTo>
                <a:lnTo>
                  <a:pt x="46" y="37"/>
                </a:lnTo>
                <a:lnTo>
                  <a:pt x="28" y="20"/>
                </a:lnTo>
                <a:lnTo>
                  <a:pt x="11" y="6"/>
                </a:lnTo>
                <a:lnTo>
                  <a:pt x="0" y="0"/>
                </a:lnTo>
                <a:lnTo>
                  <a:pt x="112" y="31"/>
                </a:lnTo>
                <a:close/>
              </a:path>
            </a:pathLst>
          </a:custGeom>
          <a:solidFill>
            <a:srgbClr val="AA0C00"/>
          </a:solidFill>
          <a:ln w="9525">
            <a:noFill/>
            <a:round/>
            <a:headEnd/>
            <a:tailEnd/>
          </a:ln>
        </p:spPr>
        <p:txBody>
          <a:bodyPr/>
          <a:lstStyle/>
          <a:p>
            <a:endParaRPr lang="nb-NO"/>
          </a:p>
        </p:txBody>
      </p:sp>
      <p:sp>
        <p:nvSpPr>
          <p:cNvPr id="3146" name="Freeform 76"/>
          <p:cNvSpPr>
            <a:spLocks/>
          </p:cNvSpPr>
          <p:nvPr/>
        </p:nvSpPr>
        <p:spPr bwMode="auto">
          <a:xfrm>
            <a:off x="2513013" y="4754563"/>
            <a:ext cx="55562" cy="330200"/>
          </a:xfrm>
          <a:custGeom>
            <a:avLst/>
            <a:gdLst>
              <a:gd name="T0" fmla="*/ 45243 w 70"/>
              <a:gd name="T1" fmla="*/ 0 h 208"/>
              <a:gd name="T2" fmla="*/ 52387 w 70"/>
              <a:gd name="T3" fmla="*/ 22225 h 208"/>
              <a:gd name="T4" fmla="*/ 55562 w 70"/>
              <a:gd name="T5" fmla="*/ 46037 h 208"/>
              <a:gd name="T6" fmla="*/ 55562 w 70"/>
              <a:gd name="T7" fmla="*/ 80963 h 208"/>
              <a:gd name="T8" fmla="*/ 49212 w 70"/>
              <a:gd name="T9" fmla="*/ 139700 h 208"/>
              <a:gd name="T10" fmla="*/ 36512 w 70"/>
              <a:gd name="T11" fmla="*/ 219075 h 208"/>
              <a:gd name="T12" fmla="*/ 24606 w 70"/>
              <a:gd name="T13" fmla="*/ 288925 h 208"/>
              <a:gd name="T14" fmla="*/ 14287 w 70"/>
              <a:gd name="T15" fmla="*/ 330200 h 208"/>
              <a:gd name="T16" fmla="*/ 5556 w 70"/>
              <a:gd name="T17" fmla="*/ 301625 h 208"/>
              <a:gd name="T18" fmla="*/ 2381 w 70"/>
              <a:gd name="T19" fmla="*/ 274638 h 208"/>
              <a:gd name="T20" fmla="*/ 0 w 70"/>
              <a:gd name="T21" fmla="*/ 222250 h 208"/>
              <a:gd name="T22" fmla="*/ 2381 w 70"/>
              <a:gd name="T23" fmla="*/ 160338 h 208"/>
              <a:gd name="T24" fmla="*/ 5556 w 70"/>
              <a:gd name="T25" fmla="*/ 107950 h 208"/>
              <a:gd name="T26" fmla="*/ 5556 w 70"/>
              <a:gd name="T27" fmla="*/ 80963 h 208"/>
              <a:gd name="T28" fmla="*/ 0 w 70"/>
              <a:gd name="T29" fmla="*/ 58738 h 208"/>
              <a:gd name="T30" fmla="*/ 45243 w 70"/>
              <a:gd name="T31" fmla="*/ 0 h 2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0"/>
              <a:gd name="T49" fmla="*/ 0 h 208"/>
              <a:gd name="T50" fmla="*/ 70 w 70"/>
              <a:gd name="T51" fmla="*/ 208 h 20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0" h="208">
                <a:moveTo>
                  <a:pt x="57" y="0"/>
                </a:moveTo>
                <a:lnTo>
                  <a:pt x="66" y="14"/>
                </a:lnTo>
                <a:lnTo>
                  <a:pt x="70" y="29"/>
                </a:lnTo>
                <a:lnTo>
                  <a:pt x="70" y="51"/>
                </a:lnTo>
                <a:lnTo>
                  <a:pt x="62" y="88"/>
                </a:lnTo>
                <a:lnTo>
                  <a:pt x="46" y="138"/>
                </a:lnTo>
                <a:lnTo>
                  <a:pt x="31" y="182"/>
                </a:lnTo>
                <a:lnTo>
                  <a:pt x="18" y="208"/>
                </a:lnTo>
                <a:lnTo>
                  <a:pt x="7" y="190"/>
                </a:lnTo>
                <a:lnTo>
                  <a:pt x="3" y="173"/>
                </a:lnTo>
                <a:lnTo>
                  <a:pt x="0" y="140"/>
                </a:lnTo>
                <a:lnTo>
                  <a:pt x="3" y="101"/>
                </a:lnTo>
                <a:lnTo>
                  <a:pt x="7" y="68"/>
                </a:lnTo>
                <a:lnTo>
                  <a:pt x="7" y="51"/>
                </a:lnTo>
                <a:lnTo>
                  <a:pt x="0" y="37"/>
                </a:lnTo>
                <a:lnTo>
                  <a:pt x="57" y="0"/>
                </a:lnTo>
                <a:close/>
              </a:path>
            </a:pathLst>
          </a:custGeom>
          <a:solidFill>
            <a:srgbClr val="AA0C00"/>
          </a:solidFill>
          <a:ln w="9525">
            <a:noFill/>
            <a:round/>
            <a:headEnd/>
            <a:tailEnd/>
          </a:ln>
        </p:spPr>
        <p:txBody>
          <a:bodyPr/>
          <a:lstStyle/>
          <a:p>
            <a:endParaRPr lang="nb-NO"/>
          </a:p>
        </p:txBody>
      </p:sp>
      <p:sp>
        <p:nvSpPr>
          <p:cNvPr id="3147" name="Freeform 11"/>
          <p:cNvSpPr>
            <a:spLocks/>
          </p:cNvSpPr>
          <p:nvPr/>
        </p:nvSpPr>
        <p:spPr bwMode="auto">
          <a:xfrm>
            <a:off x="1384300" y="3106738"/>
            <a:ext cx="112713" cy="492125"/>
          </a:xfrm>
          <a:custGeom>
            <a:avLst/>
            <a:gdLst>
              <a:gd name="T0" fmla="*/ 112713 w 142"/>
              <a:gd name="T1" fmla="*/ 17462 h 310"/>
              <a:gd name="T2" fmla="*/ 99219 w 142"/>
              <a:gd name="T3" fmla="*/ 65087 h 310"/>
              <a:gd name="T4" fmla="*/ 83344 w 142"/>
              <a:gd name="T5" fmla="*/ 128587 h 310"/>
              <a:gd name="T6" fmla="*/ 55563 w 142"/>
              <a:gd name="T7" fmla="*/ 271462 h 310"/>
              <a:gd name="T8" fmla="*/ 13494 w 142"/>
              <a:gd name="T9" fmla="*/ 492125 h 310"/>
              <a:gd name="T10" fmla="*/ 6350 w 142"/>
              <a:gd name="T11" fmla="*/ 458788 h 310"/>
              <a:gd name="T12" fmla="*/ 3175 w 142"/>
              <a:gd name="T13" fmla="*/ 412750 h 310"/>
              <a:gd name="T14" fmla="*/ 0 w 142"/>
              <a:gd name="T15" fmla="*/ 301625 h 310"/>
              <a:gd name="T16" fmla="*/ 3175 w 142"/>
              <a:gd name="T17" fmla="*/ 266700 h 310"/>
              <a:gd name="T18" fmla="*/ 13494 w 142"/>
              <a:gd name="T19" fmla="*/ 203200 h 310"/>
              <a:gd name="T20" fmla="*/ 38100 w 142"/>
              <a:gd name="T21" fmla="*/ 82550 h 310"/>
              <a:gd name="T22" fmla="*/ 46831 w 142"/>
              <a:gd name="T23" fmla="*/ 30163 h 310"/>
              <a:gd name="T24" fmla="*/ 55563 w 142"/>
              <a:gd name="T25" fmla="*/ 0 h 310"/>
              <a:gd name="T26" fmla="*/ 112713 w 142"/>
              <a:gd name="T27" fmla="*/ 17462 h 3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2"/>
              <a:gd name="T43" fmla="*/ 0 h 310"/>
              <a:gd name="T44" fmla="*/ 142 w 142"/>
              <a:gd name="T45" fmla="*/ 310 h 3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2" h="310">
                <a:moveTo>
                  <a:pt x="142" y="11"/>
                </a:moveTo>
                <a:lnTo>
                  <a:pt x="125" y="41"/>
                </a:lnTo>
                <a:lnTo>
                  <a:pt x="105" y="81"/>
                </a:lnTo>
                <a:lnTo>
                  <a:pt x="70" y="171"/>
                </a:lnTo>
                <a:lnTo>
                  <a:pt x="17" y="310"/>
                </a:lnTo>
                <a:lnTo>
                  <a:pt x="8" y="289"/>
                </a:lnTo>
                <a:lnTo>
                  <a:pt x="4" y="260"/>
                </a:lnTo>
                <a:lnTo>
                  <a:pt x="0" y="190"/>
                </a:lnTo>
                <a:lnTo>
                  <a:pt x="4" y="168"/>
                </a:lnTo>
                <a:lnTo>
                  <a:pt x="17" y="128"/>
                </a:lnTo>
                <a:lnTo>
                  <a:pt x="48" y="52"/>
                </a:lnTo>
                <a:lnTo>
                  <a:pt x="59" y="19"/>
                </a:lnTo>
                <a:lnTo>
                  <a:pt x="70" y="0"/>
                </a:lnTo>
                <a:lnTo>
                  <a:pt x="142" y="11"/>
                </a:lnTo>
                <a:close/>
              </a:path>
            </a:pathLst>
          </a:custGeom>
          <a:solidFill>
            <a:srgbClr val="FF0000"/>
          </a:solidFill>
          <a:ln w="9525">
            <a:noFill/>
            <a:round/>
            <a:headEnd/>
            <a:tailEnd/>
          </a:ln>
        </p:spPr>
        <p:txBody>
          <a:bodyPr/>
          <a:lstStyle/>
          <a:p>
            <a:endParaRPr lang="nb-NO"/>
          </a:p>
        </p:txBody>
      </p:sp>
      <p:sp>
        <p:nvSpPr>
          <p:cNvPr id="3148" name="Freeform 12"/>
          <p:cNvSpPr>
            <a:spLocks/>
          </p:cNvSpPr>
          <p:nvPr/>
        </p:nvSpPr>
        <p:spPr bwMode="auto">
          <a:xfrm>
            <a:off x="1508125" y="3078163"/>
            <a:ext cx="168275" cy="315912"/>
          </a:xfrm>
          <a:custGeom>
            <a:avLst/>
            <a:gdLst>
              <a:gd name="T0" fmla="*/ 168275 w 211"/>
              <a:gd name="T1" fmla="*/ 306387 h 199"/>
              <a:gd name="T2" fmla="*/ 133184 w 211"/>
              <a:gd name="T3" fmla="*/ 312737 h 199"/>
              <a:gd name="T4" fmla="*/ 105272 w 211"/>
              <a:gd name="T5" fmla="*/ 315912 h 199"/>
              <a:gd name="T6" fmla="*/ 74966 w 211"/>
              <a:gd name="T7" fmla="*/ 315912 h 199"/>
              <a:gd name="T8" fmla="*/ 38281 w 211"/>
              <a:gd name="T9" fmla="*/ 315912 h 199"/>
              <a:gd name="T10" fmla="*/ 3190 w 211"/>
              <a:gd name="T11" fmla="*/ 306387 h 199"/>
              <a:gd name="T12" fmla="*/ 0 w 211"/>
              <a:gd name="T13" fmla="*/ 254000 h 199"/>
              <a:gd name="T14" fmla="*/ 3190 w 211"/>
              <a:gd name="T15" fmla="*/ 163512 h 199"/>
              <a:gd name="T16" fmla="*/ 3190 w 211"/>
              <a:gd name="T17" fmla="*/ 0 h 199"/>
              <a:gd name="T18" fmla="*/ 155515 w 211"/>
              <a:gd name="T19" fmla="*/ 3175 h 199"/>
              <a:gd name="T20" fmla="*/ 162692 w 211"/>
              <a:gd name="T21" fmla="*/ 157162 h 199"/>
              <a:gd name="T22" fmla="*/ 168275 w 211"/>
              <a:gd name="T23" fmla="*/ 306387 h 1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1"/>
              <a:gd name="T37" fmla="*/ 0 h 199"/>
              <a:gd name="T38" fmla="*/ 211 w 211"/>
              <a:gd name="T39" fmla="*/ 199 h 19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1" h="199">
                <a:moveTo>
                  <a:pt x="211" y="193"/>
                </a:moveTo>
                <a:lnTo>
                  <a:pt x="167" y="197"/>
                </a:lnTo>
                <a:lnTo>
                  <a:pt x="132" y="199"/>
                </a:lnTo>
                <a:lnTo>
                  <a:pt x="94" y="199"/>
                </a:lnTo>
                <a:lnTo>
                  <a:pt x="48" y="199"/>
                </a:lnTo>
                <a:lnTo>
                  <a:pt x="4" y="193"/>
                </a:lnTo>
                <a:lnTo>
                  <a:pt x="0" y="160"/>
                </a:lnTo>
                <a:lnTo>
                  <a:pt x="4" y="103"/>
                </a:lnTo>
                <a:lnTo>
                  <a:pt x="4" y="0"/>
                </a:lnTo>
                <a:lnTo>
                  <a:pt x="195" y="2"/>
                </a:lnTo>
                <a:lnTo>
                  <a:pt x="204" y="99"/>
                </a:lnTo>
                <a:lnTo>
                  <a:pt x="211" y="193"/>
                </a:lnTo>
                <a:close/>
              </a:path>
            </a:pathLst>
          </a:custGeom>
          <a:solidFill>
            <a:srgbClr val="FF0000"/>
          </a:solidFill>
          <a:ln w="9525">
            <a:noFill/>
            <a:round/>
            <a:headEnd/>
            <a:tailEnd/>
          </a:ln>
        </p:spPr>
        <p:txBody>
          <a:bodyPr/>
          <a:lstStyle/>
          <a:p>
            <a:endParaRPr lang="nb-NO"/>
          </a:p>
        </p:txBody>
      </p:sp>
      <p:sp>
        <p:nvSpPr>
          <p:cNvPr id="3149" name="Freeform 13"/>
          <p:cNvSpPr>
            <a:spLocks/>
          </p:cNvSpPr>
          <p:nvPr/>
        </p:nvSpPr>
        <p:spPr bwMode="auto">
          <a:xfrm>
            <a:off x="1549400" y="2936875"/>
            <a:ext cx="71438" cy="123825"/>
          </a:xfrm>
          <a:custGeom>
            <a:avLst/>
            <a:gdLst>
              <a:gd name="T0" fmla="*/ 71438 w 90"/>
              <a:gd name="T1" fmla="*/ 58738 h 78"/>
              <a:gd name="T2" fmla="*/ 66675 w 90"/>
              <a:gd name="T3" fmla="*/ 79375 h 78"/>
              <a:gd name="T4" fmla="*/ 57944 w 90"/>
              <a:gd name="T5" fmla="*/ 101600 h 78"/>
              <a:gd name="T6" fmla="*/ 52388 w 90"/>
              <a:gd name="T7" fmla="*/ 111125 h 78"/>
              <a:gd name="T8" fmla="*/ 46038 w 90"/>
              <a:gd name="T9" fmla="*/ 117475 h 78"/>
              <a:gd name="T10" fmla="*/ 36513 w 90"/>
              <a:gd name="T11" fmla="*/ 123825 h 78"/>
              <a:gd name="T12" fmla="*/ 27781 w 90"/>
              <a:gd name="T13" fmla="*/ 123825 h 78"/>
              <a:gd name="T14" fmla="*/ 17463 w 90"/>
              <a:gd name="T15" fmla="*/ 120650 h 78"/>
              <a:gd name="T16" fmla="*/ 11113 w 90"/>
              <a:gd name="T17" fmla="*/ 114300 h 78"/>
              <a:gd name="T18" fmla="*/ 5556 w 90"/>
              <a:gd name="T19" fmla="*/ 104775 h 78"/>
              <a:gd name="T20" fmla="*/ 2381 w 90"/>
              <a:gd name="T21" fmla="*/ 93662 h 78"/>
              <a:gd name="T22" fmla="*/ 0 w 90"/>
              <a:gd name="T23" fmla="*/ 65087 h 78"/>
              <a:gd name="T24" fmla="*/ 0 w 90"/>
              <a:gd name="T25" fmla="*/ 52388 h 78"/>
              <a:gd name="T26" fmla="*/ 2381 w 90"/>
              <a:gd name="T27" fmla="*/ 3175 h 78"/>
              <a:gd name="T28" fmla="*/ 5556 w 90"/>
              <a:gd name="T29" fmla="*/ 0 h 78"/>
              <a:gd name="T30" fmla="*/ 8731 w 90"/>
              <a:gd name="T31" fmla="*/ 0 h 78"/>
              <a:gd name="T32" fmla="*/ 17463 w 90"/>
              <a:gd name="T33" fmla="*/ 0 h 78"/>
              <a:gd name="T34" fmla="*/ 30163 w 90"/>
              <a:gd name="T35" fmla="*/ 0 h 78"/>
              <a:gd name="T36" fmla="*/ 42069 w 90"/>
              <a:gd name="T37" fmla="*/ 6350 h 78"/>
              <a:gd name="T38" fmla="*/ 52388 w 90"/>
              <a:gd name="T39" fmla="*/ 12700 h 78"/>
              <a:gd name="T40" fmla="*/ 61119 w 90"/>
              <a:gd name="T41" fmla="*/ 23812 h 78"/>
              <a:gd name="T42" fmla="*/ 66675 w 90"/>
              <a:gd name="T43" fmla="*/ 41275 h 78"/>
              <a:gd name="T44" fmla="*/ 71438 w 90"/>
              <a:gd name="T45" fmla="*/ 58738 h 7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0"/>
              <a:gd name="T70" fmla="*/ 0 h 78"/>
              <a:gd name="T71" fmla="*/ 90 w 90"/>
              <a:gd name="T72" fmla="*/ 78 h 7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0" h="78">
                <a:moveTo>
                  <a:pt x="90" y="37"/>
                </a:moveTo>
                <a:lnTo>
                  <a:pt x="84" y="50"/>
                </a:lnTo>
                <a:lnTo>
                  <a:pt x="73" y="64"/>
                </a:lnTo>
                <a:lnTo>
                  <a:pt x="66" y="70"/>
                </a:lnTo>
                <a:lnTo>
                  <a:pt x="58" y="74"/>
                </a:lnTo>
                <a:lnTo>
                  <a:pt x="46" y="78"/>
                </a:lnTo>
                <a:lnTo>
                  <a:pt x="35" y="78"/>
                </a:lnTo>
                <a:lnTo>
                  <a:pt x="22" y="76"/>
                </a:lnTo>
                <a:lnTo>
                  <a:pt x="14" y="72"/>
                </a:lnTo>
                <a:lnTo>
                  <a:pt x="7" y="66"/>
                </a:lnTo>
                <a:lnTo>
                  <a:pt x="3" y="59"/>
                </a:lnTo>
                <a:lnTo>
                  <a:pt x="0" y="41"/>
                </a:lnTo>
                <a:lnTo>
                  <a:pt x="0" y="33"/>
                </a:lnTo>
                <a:lnTo>
                  <a:pt x="3" y="2"/>
                </a:lnTo>
                <a:lnTo>
                  <a:pt x="7" y="0"/>
                </a:lnTo>
                <a:lnTo>
                  <a:pt x="11" y="0"/>
                </a:lnTo>
                <a:lnTo>
                  <a:pt x="22" y="0"/>
                </a:lnTo>
                <a:lnTo>
                  <a:pt x="38" y="0"/>
                </a:lnTo>
                <a:lnTo>
                  <a:pt x="53" y="4"/>
                </a:lnTo>
                <a:lnTo>
                  <a:pt x="66" y="8"/>
                </a:lnTo>
                <a:lnTo>
                  <a:pt x="77" y="15"/>
                </a:lnTo>
                <a:lnTo>
                  <a:pt x="84" y="26"/>
                </a:lnTo>
                <a:lnTo>
                  <a:pt x="90" y="37"/>
                </a:lnTo>
                <a:close/>
              </a:path>
            </a:pathLst>
          </a:custGeom>
          <a:solidFill>
            <a:srgbClr val="FF0000"/>
          </a:solidFill>
          <a:ln w="9525">
            <a:noFill/>
            <a:round/>
            <a:headEnd/>
            <a:tailEnd/>
          </a:ln>
        </p:spPr>
        <p:txBody>
          <a:bodyPr/>
          <a:lstStyle/>
          <a:p>
            <a:endParaRPr lang="nb-NO"/>
          </a:p>
        </p:txBody>
      </p:sp>
      <p:sp>
        <p:nvSpPr>
          <p:cNvPr id="3150" name="Freeform 14"/>
          <p:cNvSpPr>
            <a:spLocks/>
          </p:cNvSpPr>
          <p:nvPr/>
        </p:nvSpPr>
        <p:spPr bwMode="auto">
          <a:xfrm>
            <a:off x="1679575" y="3113088"/>
            <a:ext cx="114300" cy="479425"/>
          </a:xfrm>
          <a:custGeom>
            <a:avLst/>
            <a:gdLst>
              <a:gd name="T0" fmla="*/ 55179 w 145"/>
              <a:gd name="T1" fmla="*/ 0 h 302"/>
              <a:gd name="T2" fmla="*/ 60697 w 145"/>
              <a:gd name="T3" fmla="*/ 14288 h 302"/>
              <a:gd name="T4" fmla="*/ 70945 w 145"/>
              <a:gd name="T5" fmla="*/ 39687 h 302"/>
              <a:gd name="T6" fmla="*/ 82769 w 145"/>
              <a:gd name="T7" fmla="*/ 104775 h 302"/>
              <a:gd name="T8" fmla="*/ 98534 w 145"/>
              <a:gd name="T9" fmla="*/ 196850 h 302"/>
              <a:gd name="T10" fmla="*/ 107206 w 145"/>
              <a:gd name="T11" fmla="*/ 242887 h 302"/>
              <a:gd name="T12" fmla="*/ 110359 w 145"/>
              <a:gd name="T13" fmla="*/ 292100 h 302"/>
              <a:gd name="T14" fmla="*/ 114300 w 145"/>
              <a:gd name="T15" fmla="*/ 336550 h 302"/>
              <a:gd name="T16" fmla="*/ 114300 w 145"/>
              <a:gd name="T17" fmla="*/ 385762 h 302"/>
              <a:gd name="T18" fmla="*/ 110359 w 145"/>
              <a:gd name="T19" fmla="*/ 430213 h 302"/>
              <a:gd name="T20" fmla="*/ 101688 w 145"/>
              <a:gd name="T21" fmla="*/ 479425 h 302"/>
              <a:gd name="T22" fmla="*/ 85134 w 145"/>
              <a:gd name="T23" fmla="*/ 406400 h 302"/>
              <a:gd name="T24" fmla="*/ 60697 w 145"/>
              <a:gd name="T25" fmla="*/ 274637 h 302"/>
              <a:gd name="T26" fmla="*/ 30743 w 145"/>
              <a:gd name="T27" fmla="*/ 125412 h 302"/>
              <a:gd name="T28" fmla="*/ 15766 w 145"/>
              <a:gd name="T29" fmla="*/ 63500 h 302"/>
              <a:gd name="T30" fmla="*/ 0 w 145"/>
              <a:gd name="T31" fmla="*/ 11112 h 302"/>
              <a:gd name="T32" fmla="*/ 55179 w 145"/>
              <a:gd name="T33" fmla="*/ 0 h 3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5"/>
              <a:gd name="T52" fmla="*/ 0 h 302"/>
              <a:gd name="T53" fmla="*/ 145 w 145"/>
              <a:gd name="T54" fmla="*/ 302 h 30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5" h="302">
                <a:moveTo>
                  <a:pt x="70" y="0"/>
                </a:moveTo>
                <a:lnTo>
                  <a:pt x="77" y="9"/>
                </a:lnTo>
                <a:lnTo>
                  <a:pt x="90" y="25"/>
                </a:lnTo>
                <a:lnTo>
                  <a:pt x="105" y="66"/>
                </a:lnTo>
                <a:lnTo>
                  <a:pt x="125" y="124"/>
                </a:lnTo>
                <a:lnTo>
                  <a:pt x="136" y="153"/>
                </a:lnTo>
                <a:lnTo>
                  <a:pt x="140" y="184"/>
                </a:lnTo>
                <a:lnTo>
                  <a:pt x="145" y="212"/>
                </a:lnTo>
                <a:lnTo>
                  <a:pt x="145" y="243"/>
                </a:lnTo>
                <a:lnTo>
                  <a:pt x="140" y="271"/>
                </a:lnTo>
                <a:lnTo>
                  <a:pt x="129" y="302"/>
                </a:lnTo>
                <a:lnTo>
                  <a:pt x="108" y="256"/>
                </a:lnTo>
                <a:lnTo>
                  <a:pt x="77" y="173"/>
                </a:lnTo>
                <a:lnTo>
                  <a:pt x="39" y="79"/>
                </a:lnTo>
                <a:lnTo>
                  <a:pt x="20" y="40"/>
                </a:lnTo>
                <a:lnTo>
                  <a:pt x="0" y="7"/>
                </a:lnTo>
                <a:lnTo>
                  <a:pt x="70" y="0"/>
                </a:lnTo>
                <a:close/>
              </a:path>
            </a:pathLst>
          </a:custGeom>
          <a:solidFill>
            <a:srgbClr val="FF0000"/>
          </a:solidFill>
          <a:ln w="9525">
            <a:noFill/>
            <a:round/>
            <a:headEnd/>
            <a:tailEnd/>
          </a:ln>
        </p:spPr>
        <p:txBody>
          <a:bodyPr/>
          <a:lstStyle/>
          <a:p>
            <a:endParaRPr lang="nb-NO"/>
          </a:p>
        </p:txBody>
      </p:sp>
      <p:sp>
        <p:nvSpPr>
          <p:cNvPr id="3151" name="Freeform 15"/>
          <p:cNvSpPr>
            <a:spLocks/>
          </p:cNvSpPr>
          <p:nvPr/>
        </p:nvSpPr>
        <p:spPr bwMode="auto">
          <a:xfrm>
            <a:off x="1465263" y="3402013"/>
            <a:ext cx="331787" cy="717550"/>
          </a:xfrm>
          <a:custGeom>
            <a:avLst/>
            <a:gdLst>
              <a:gd name="T0" fmla="*/ 7127 w 419"/>
              <a:gd name="T1" fmla="*/ 717550 h 452"/>
              <a:gd name="T2" fmla="*/ 3167 w 419"/>
              <a:gd name="T3" fmla="*/ 717550 h 452"/>
              <a:gd name="T4" fmla="*/ 0 w 419"/>
              <a:gd name="T5" fmla="*/ 635000 h 452"/>
              <a:gd name="T6" fmla="*/ 0 w 419"/>
              <a:gd name="T7" fmla="*/ 533400 h 452"/>
              <a:gd name="T8" fmla="*/ 0 w 419"/>
              <a:gd name="T9" fmla="*/ 439738 h 452"/>
              <a:gd name="T10" fmla="*/ 3167 w 419"/>
              <a:gd name="T11" fmla="*/ 373062 h 452"/>
              <a:gd name="T12" fmla="*/ 13462 w 419"/>
              <a:gd name="T13" fmla="*/ 269875 h 452"/>
              <a:gd name="T14" fmla="*/ 24547 w 419"/>
              <a:gd name="T15" fmla="*/ 147638 h 452"/>
              <a:gd name="T16" fmla="*/ 38009 w 419"/>
              <a:gd name="T17" fmla="*/ 65088 h 452"/>
              <a:gd name="T18" fmla="*/ 41176 w 419"/>
              <a:gd name="T19" fmla="*/ 38100 h 452"/>
              <a:gd name="T20" fmla="*/ 43552 w 419"/>
              <a:gd name="T21" fmla="*/ 26988 h 452"/>
              <a:gd name="T22" fmla="*/ 213801 w 419"/>
              <a:gd name="T23" fmla="*/ 0 h 452"/>
              <a:gd name="T24" fmla="*/ 216968 w 419"/>
              <a:gd name="T25" fmla="*/ 41275 h 452"/>
              <a:gd name="T26" fmla="*/ 229638 w 419"/>
              <a:gd name="T27" fmla="*/ 107950 h 452"/>
              <a:gd name="T28" fmla="*/ 260520 w 419"/>
              <a:gd name="T29" fmla="*/ 287338 h 452"/>
              <a:gd name="T30" fmla="*/ 331787 w 419"/>
              <a:gd name="T31" fmla="*/ 696913 h 452"/>
              <a:gd name="T32" fmla="*/ 260520 w 419"/>
              <a:gd name="T33" fmla="*/ 519113 h 452"/>
              <a:gd name="T34" fmla="*/ 205090 w 419"/>
              <a:gd name="T35" fmla="*/ 388937 h 452"/>
              <a:gd name="T36" fmla="*/ 161538 w 419"/>
              <a:gd name="T37" fmla="*/ 277813 h 452"/>
              <a:gd name="T38" fmla="*/ 121154 w 419"/>
              <a:gd name="T39" fmla="*/ 158750 h 452"/>
              <a:gd name="T40" fmla="*/ 7127 w 419"/>
              <a:gd name="T41" fmla="*/ 717550 h 4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9"/>
              <a:gd name="T64" fmla="*/ 0 h 452"/>
              <a:gd name="T65" fmla="*/ 419 w 419"/>
              <a:gd name="T66" fmla="*/ 452 h 45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9" h="452">
                <a:moveTo>
                  <a:pt x="9" y="452"/>
                </a:moveTo>
                <a:lnTo>
                  <a:pt x="4" y="452"/>
                </a:lnTo>
                <a:lnTo>
                  <a:pt x="0" y="400"/>
                </a:lnTo>
                <a:lnTo>
                  <a:pt x="0" y="336"/>
                </a:lnTo>
                <a:lnTo>
                  <a:pt x="0" y="277"/>
                </a:lnTo>
                <a:lnTo>
                  <a:pt x="4" y="235"/>
                </a:lnTo>
                <a:lnTo>
                  <a:pt x="17" y="170"/>
                </a:lnTo>
                <a:lnTo>
                  <a:pt x="31" y="93"/>
                </a:lnTo>
                <a:lnTo>
                  <a:pt x="48" y="41"/>
                </a:lnTo>
                <a:lnTo>
                  <a:pt x="52" y="24"/>
                </a:lnTo>
                <a:lnTo>
                  <a:pt x="55" y="17"/>
                </a:lnTo>
                <a:lnTo>
                  <a:pt x="270" y="0"/>
                </a:lnTo>
                <a:lnTo>
                  <a:pt x="274" y="26"/>
                </a:lnTo>
                <a:lnTo>
                  <a:pt x="290" y="68"/>
                </a:lnTo>
                <a:lnTo>
                  <a:pt x="329" y="181"/>
                </a:lnTo>
                <a:lnTo>
                  <a:pt x="419" y="439"/>
                </a:lnTo>
                <a:lnTo>
                  <a:pt x="329" y="327"/>
                </a:lnTo>
                <a:lnTo>
                  <a:pt x="259" y="245"/>
                </a:lnTo>
                <a:lnTo>
                  <a:pt x="204" y="175"/>
                </a:lnTo>
                <a:lnTo>
                  <a:pt x="153" y="100"/>
                </a:lnTo>
                <a:lnTo>
                  <a:pt x="9" y="452"/>
                </a:lnTo>
                <a:close/>
              </a:path>
            </a:pathLst>
          </a:custGeom>
          <a:solidFill>
            <a:srgbClr val="FF0000"/>
          </a:solidFill>
          <a:ln w="9525">
            <a:noFill/>
            <a:round/>
            <a:headEnd/>
            <a:tailEnd/>
          </a:ln>
        </p:spPr>
        <p:txBody>
          <a:bodyPr/>
          <a:lstStyle/>
          <a:p>
            <a:endParaRPr lang="nb-NO"/>
          </a:p>
        </p:txBody>
      </p:sp>
      <p:sp>
        <p:nvSpPr>
          <p:cNvPr id="3152" name="Freeform 21"/>
          <p:cNvSpPr>
            <a:spLocks/>
          </p:cNvSpPr>
          <p:nvPr/>
        </p:nvSpPr>
        <p:spPr bwMode="auto">
          <a:xfrm>
            <a:off x="5692775" y="3379788"/>
            <a:ext cx="331788" cy="717550"/>
          </a:xfrm>
          <a:custGeom>
            <a:avLst/>
            <a:gdLst>
              <a:gd name="T0" fmla="*/ 6365 w 417"/>
              <a:gd name="T1" fmla="*/ 717550 h 452"/>
              <a:gd name="T2" fmla="*/ 0 w 417"/>
              <a:gd name="T3" fmla="*/ 635000 h 452"/>
              <a:gd name="T4" fmla="*/ 0 w 417"/>
              <a:gd name="T5" fmla="*/ 533400 h 452"/>
              <a:gd name="T6" fmla="*/ 0 w 417"/>
              <a:gd name="T7" fmla="*/ 439738 h 452"/>
              <a:gd name="T8" fmla="*/ 3183 w 417"/>
              <a:gd name="T9" fmla="*/ 373062 h 452"/>
              <a:gd name="T10" fmla="*/ 11935 w 417"/>
              <a:gd name="T11" fmla="*/ 269875 h 452"/>
              <a:gd name="T12" fmla="*/ 24665 w 417"/>
              <a:gd name="T13" fmla="*/ 147638 h 452"/>
              <a:gd name="T14" fmla="*/ 36600 w 417"/>
              <a:gd name="T15" fmla="*/ 65088 h 452"/>
              <a:gd name="T16" fmla="*/ 39783 w 417"/>
              <a:gd name="T17" fmla="*/ 38100 h 452"/>
              <a:gd name="T18" fmla="*/ 43761 w 417"/>
              <a:gd name="T19" fmla="*/ 26988 h 452"/>
              <a:gd name="T20" fmla="*/ 213235 w 417"/>
              <a:gd name="T21" fmla="*/ 0 h 452"/>
              <a:gd name="T22" fmla="*/ 218009 w 417"/>
              <a:gd name="T23" fmla="*/ 41275 h 452"/>
              <a:gd name="T24" fmla="*/ 229944 w 417"/>
              <a:gd name="T25" fmla="*/ 107950 h 452"/>
              <a:gd name="T26" fmla="*/ 260179 w 417"/>
              <a:gd name="T27" fmla="*/ 287338 h 452"/>
              <a:gd name="T28" fmla="*/ 331788 w 417"/>
              <a:gd name="T29" fmla="*/ 696913 h 452"/>
              <a:gd name="T30" fmla="*/ 260179 w 417"/>
              <a:gd name="T31" fmla="*/ 519113 h 452"/>
              <a:gd name="T32" fmla="*/ 204483 w 417"/>
              <a:gd name="T33" fmla="*/ 388937 h 452"/>
              <a:gd name="T34" fmla="*/ 160722 w 417"/>
              <a:gd name="T35" fmla="*/ 277813 h 452"/>
              <a:gd name="T36" fmla="*/ 121735 w 417"/>
              <a:gd name="T37" fmla="*/ 158750 h 452"/>
              <a:gd name="T38" fmla="*/ 6365 w 417"/>
              <a:gd name="T39" fmla="*/ 717550 h 4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17"/>
              <a:gd name="T61" fmla="*/ 0 h 452"/>
              <a:gd name="T62" fmla="*/ 417 w 417"/>
              <a:gd name="T63" fmla="*/ 452 h 45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17" h="452">
                <a:moveTo>
                  <a:pt x="8" y="452"/>
                </a:moveTo>
                <a:lnTo>
                  <a:pt x="0" y="400"/>
                </a:lnTo>
                <a:lnTo>
                  <a:pt x="0" y="336"/>
                </a:lnTo>
                <a:lnTo>
                  <a:pt x="0" y="277"/>
                </a:lnTo>
                <a:lnTo>
                  <a:pt x="4" y="235"/>
                </a:lnTo>
                <a:lnTo>
                  <a:pt x="15" y="170"/>
                </a:lnTo>
                <a:lnTo>
                  <a:pt x="31" y="93"/>
                </a:lnTo>
                <a:lnTo>
                  <a:pt x="46" y="41"/>
                </a:lnTo>
                <a:lnTo>
                  <a:pt x="50" y="24"/>
                </a:lnTo>
                <a:lnTo>
                  <a:pt x="55" y="17"/>
                </a:lnTo>
                <a:lnTo>
                  <a:pt x="268" y="0"/>
                </a:lnTo>
                <a:lnTo>
                  <a:pt x="274" y="26"/>
                </a:lnTo>
                <a:lnTo>
                  <a:pt x="289" y="68"/>
                </a:lnTo>
                <a:lnTo>
                  <a:pt x="327" y="181"/>
                </a:lnTo>
                <a:lnTo>
                  <a:pt x="417" y="439"/>
                </a:lnTo>
                <a:lnTo>
                  <a:pt x="327" y="327"/>
                </a:lnTo>
                <a:lnTo>
                  <a:pt x="257" y="245"/>
                </a:lnTo>
                <a:lnTo>
                  <a:pt x="202" y="175"/>
                </a:lnTo>
                <a:lnTo>
                  <a:pt x="153" y="100"/>
                </a:lnTo>
                <a:lnTo>
                  <a:pt x="8" y="452"/>
                </a:lnTo>
                <a:close/>
              </a:path>
            </a:pathLst>
          </a:custGeom>
          <a:solidFill>
            <a:srgbClr val="FF0000"/>
          </a:solidFill>
          <a:ln w="9525">
            <a:noFill/>
            <a:round/>
            <a:headEnd/>
            <a:tailEnd/>
          </a:ln>
        </p:spPr>
        <p:txBody>
          <a:bodyPr/>
          <a:lstStyle/>
          <a:p>
            <a:endParaRPr lang="nb-NO"/>
          </a:p>
        </p:txBody>
      </p:sp>
      <p:sp>
        <p:nvSpPr>
          <p:cNvPr id="3153" name="Freeform 44"/>
          <p:cNvSpPr>
            <a:spLocks/>
          </p:cNvSpPr>
          <p:nvPr/>
        </p:nvSpPr>
        <p:spPr bwMode="auto">
          <a:xfrm>
            <a:off x="5611813" y="3084513"/>
            <a:ext cx="111125" cy="492125"/>
          </a:xfrm>
          <a:custGeom>
            <a:avLst/>
            <a:gdLst>
              <a:gd name="T0" fmla="*/ 111125 w 142"/>
              <a:gd name="T1" fmla="*/ 17462 h 310"/>
              <a:gd name="T2" fmla="*/ 97821 w 142"/>
              <a:gd name="T3" fmla="*/ 65087 h 310"/>
              <a:gd name="T4" fmla="*/ 83735 w 142"/>
              <a:gd name="T5" fmla="*/ 128587 h 310"/>
              <a:gd name="T6" fmla="*/ 56345 w 142"/>
              <a:gd name="T7" fmla="*/ 271462 h 310"/>
              <a:gd name="T8" fmla="*/ 13304 w 142"/>
              <a:gd name="T9" fmla="*/ 492125 h 310"/>
              <a:gd name="T10" fmla="*/ 10173 w 142"/>
              <a:gd name="T11" fmla="*/ 492125 h 310"/>
              <a:gd name="T12" fmla="*/ 7826 w 142"/>
              <a:gd name="T13" fmla="*/ 458788 h 310"/>
              <a:gd name="T14" fmla="*/ 4695 w 142"/>
              <a:gd name="T15" fmla="*/ 412750 h 310"/>
              <a:gd name="T16" fmla="*/ 0 w 142"/>
              <a:gd name="T17" fmla="*/ 301625 h 310"/>
              <a:gd name="T18" fmla="*/ 4695 w 142"/>
              <a:gd name="T19" fmla="*/ 266700 h 310"/>
              <a:gd name="T20" fmla="*/ 13304 w 142"/>
              <a:gd name="T21" fmla="*/ 203200 h 310"/>
              <a:gd name="T22" fmla="*/ 37563 w 142"/>
              <a:gd name="T23" fmla="*/ 82550 h 310"/>
              <a:gd name="T24" fmla="*/ 46172 w 142"/>
              <a:gd name="T25" fmla="*/ 30163 h 310"/>
              <a:gd name="T26" fmla="*/ 56345 w 142"/>
              <a:gd name="T27" fmla="*/ 0 h 310"/>
              <a:gd name="T28" fmla="*/ 111125 w 142"/>
              <a:gd name="T29" fmla="*/ 17462 h 3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2"/>
              <a:gd name="T46" fmla="*/ 0 h 310"/>
              <a:gd name="T47" fmla="*/ 142 w 142"/>
              <a:gd name="T48" fmla="*/ 310 h 3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2" h="310">
                <a:moveTo>
                  <a:pt x="142" y="11"/>
                </a:moveTo>
                <a:lnTo>
                  <a:pt x="125" y="41"/>
                </a:lnTo>
                <a:lnTo>
                  <a:pt x="107" y="81"/>
                </a:lnTo>
                <a:lnTo>
                  <a:pt x="72" y="171"/>
                </a:lnTo>
                <a:lnTo>
                  <a:pt x="17" y="310"/>
                </a:lnTo>
                <a:lnTo>
                  <a:pt x="13" y="310"/>
                </a:lnTo>
                <a:lnTo>
                  <a:pt x="10" y="289"/>
                </a:lnTo>
                <a:lnTo>
                  <a:pt x="6" y="260"/>
                </a:lnTo>
                <a:lnTo>
                  <a:pt x="0" y="190"/>
                </a:lnTo>
                <a:lnTo>
                  <a:pt x="6" y="168"/>
                </a:lnTo>
                <a:lnTo>
                  <a:pt x="17" y="128"/>
                </a:lnTo>
                <a:lnTo>
                  <a:pt x="48" y="52"/>
                </a:lnTo>
                <a:lnTo>
                  <a:pt x="59" y="19"/>
                </a:lnTo>
                <a:lnTo>
                  <a:pt x="72" y="0"/>
                </a:lnTo>
                <a:lnTo>
                  <a:pt x="142" y="11"/>
                </a:lnTo>
                <a:close/>
              </a:path>
            </a:pathLst>
          </a:custGeom>
          <a:solidFill>
            <a:srgbClr val="FF0000"/>
          </a:solidFill>
          <a:ln w="9525">
            <a:noFill/>
            <a:round/>
            <a:headEnd/>
            <a:tailEnd/>
          </a:ln>
        </p:spPr>
        <p:txBody>
          <a:bodyPr/>
          <a:lstStyle/>
          <a:p>
            <a:endParaRPr lang="nb-NO"/>
          </a:p>
        </p:txBody>
      </p:sp>
      <p:sp>
        <p:nvSpPr>
          <p:cNvPr id="3154" name="Freeform 45"/>
          <p:cNvSpPr>
            <a:spLocks/>
          </p:cNvSpPr>
          <p:nvPr/>
        </p:nvSpPr>
        <p:spPr bwMode="auto">
          <a:xfrm>
            <a:off x="5737225" y="3055938"/>
            <a:ext cx="165100" cy="315912"/>
          </a:xfrm>
          <a:custGeom>
            <a:avLst/>
            <a:gdLst>
              <a:gd name="T0" fmla="*/ 210 w 210"/>
              <a:gd name="T1" fmla="*/ 193 h 199"/>
              <a:gd name="T2" fmla="*/ 167 w 210"/>
              <a:gd name="T3" fmla="*/ 197 h 199"/>
              <a:gd name="T4" fmla="*/ 133 w 210"/>
              <a:gd name="T5" fmla="*/ 199 h 199"/>
              <a:gd name="T6" fmla="*/ 88 w 210"/>
              <a:gd name="T7" fmla="*/ 199 h 199"/>
              <a:gd name="T8" fmla="*/ 46 w 210"/>
              <a:gd name="T9" fmla="*/ 199 h 199"/>
              <a:gd name="T10" fmla="*/ 0 w 210"/>
              <a:gd name="T11" fmla="*/ 195 h 199"/>
              <a:gd name="T12" fmla="*/ 0 w 210"/>
              <a:gd name="T13" fmla="*/ 160 h 199"/>
              <a:gd name="T14" fmla="*/ 4 w 210"/>
              <a:gd name="T15" fmla="*/ 103 h 199"/>
              <a:gd name="T16" fmla="*/ 4 w 210"/>
              <a:gd name="T17" fmla="*/ 0 h 199"/>
              <a:gd name="T18" fmla="*/ 195 w 210"/>
              <a:gd name="T19" fmla="*/ 2 h 199"/>
              <a:gd name="T20" fmla="*/ 202 w 210"/>
              <a:gd name="T21" fmla="*/ 99 h 199"/>
              <a:gd name="T22" fmla="*/ 210 w 210"/>
              <a:gd name="T23" fmla="*/ 193 h 1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0"/>
              <a:gd name="T37" fmla="*/ 0 h 199"/>
              <a:gd name="T38" fmla="*/ 210 w 210"/>
              <a:gd name="T39" fmla="*/ 199 h 19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0" h="199">
                <a:moveTo>
                  <a:pt x="210" y="193"/>
                </a:moveTo>
                <a:lnTo>
                  <a:pt x="167" y="197"/>
                </a:lnTo>
                <a:lnTo>
                  <a:pt x="133" y="199"/>
                </a:lnTo>
                <a:lnTo>
                  <a:pt x="88" y="199"/>
                </a:lnTo>
                <a:lnTo>
                  <a:pt x="46" y="199"/>
                </a:lnTo>
                <a:lnTo>
                  <a:pt x="0" y="195"/>
                </a:lnTo>
                <a:lnTo>
                  <a:pt x="0" y="160"/>
                </a:lnTo>
                <a:lnTo>
                  <a:pt x="4" y="103"/>
                </a:lnTo>
                <a:lnTo>
                  <a:pt x="4" y="0"/>
                </a:lnTo>
                <a:lnTo>
                  <a:pt x="195" y="2"/>
                </a:lnTo>
                <a:lnTo>
                  <a:pt x="202" y="99"/>
                </a:lnTo>
                <a:lnTo>
                  <a:pt x="210" y="193"/>
                </a:lnTo>
                <a:close/>
              </a:path>
            </a:pathLst>
          </a:custGeom>
          <a:solidFill>
            <a:srgbClr val="FF0000"/>
          </a:solidFill>
          <a:ln w="9525">
            <a:noFill/>
            <a:round/>
            <a:headEnd/>
            <a:tailEnd/>
          </a:ln>
        </p:spPr>
        <p:txBody>
          <a:bodyPr/>
          <a:lstStyle/>
          <a:p>
            <a:endParaRPr lang="nb-NO"/>
          </a:p>
        </p:txBody>
      </p:sp>
      <p:sp>
        <p:nvSpPr>
          <p:cNvPr id="3155" name="Freeform 46"/>
          <p:cNvSpPr>
            <a:spLocks/>
          </p:cNvSpPr>
          <p:nvPr/>
        </p:nvSpPr>
        <p:spPr bwMode="auto">
          <a:xfrm>
            <a:off x="5775325" y="2914650"/>
            <a:ext cx="71438" cy="123825"/>
          </a:xfrm>
          <a:custGeom>
            <a:avLst/>
            <a:gdLst>
              <a:gd name="T0" fmla="*/ 71438 w 90"/>
              <a:gd name="T1" fmla="*/ 61913 h 78"/>
              <a:gd name="T2" fmla="*/ 68263 w 90"/>
              <a:gd name="T3" fmla="*/ 79375 h 78"/>
              <a:gd name="T4" fmla="*/ 59532 w 90"/>
              <a:gd name="T5" fmla="*/ 104775 h 78"/>
              <a:gd name="T6" fmla="*/ 52388 w 90"/>
              <a:gd name="T7" fmla="*/ 111125 h 78"/>
              <a:gd name="T8" fmla="*/ 46832 w 90"/>
              <a:gd name="T9" fmla="*/ 117475 h 78"/>
              <a:gd name="T10" fmla="*/ 38100 w 90"/>
              <a:gd name="T11" fmla="*/ 123825 h 78"/>
              <a:gd name="T12" fmla="*/ 27781 w 90"/>
              <a:gd name="T13" fmla="*/ 123825 h 78"/>
              <a:gd name="T14" fmla="*/ 19050 w 90"/>
              <a:gd name="T15" fmla="*/ 123825 h 78"/>
              <a:gd name="T16" fmla="*/ 12700 w 90"/>
              <a:gd name="T17" fmla="*/ 114300 h 78"/>
              <a:gd name="T18" fmla="*/ 5556 w 90"/>
              <a:gd name="T19" fmla="*/ 104775 h 78"/>
              <a:gd name="T20" fmla="*/ 3175 w 90"/>
              <a:gd name="T21" fmla="*/ 93662 h 78"/>
              <a:gd name="T22" fmla="*/ 0 w 90"/>
              <a:gd name="T23" fmla="*/ 68262 h 78"/>
              <a:gd name="T24" fmla="*/ 0 w 90"/>
              <a:gd name="T25" fmla="*/ 52388 h 78"/>
              <a:gd name="T26" fmla="*/ 3175 w 90"/>
              <a:gd name="T27" fmla="*/ 6350 h 78"/>
              <a:gd name="T28" fmla="*/ 3175 w 90"/>
              <a:gd name="T29" fmla="*/ 3175 h 78"/>
              <a:gd name="T30" fmla="*/ 10319 w 90"/>
              <a:gd name="T31" fmla="*/ 0 h 78"/>
              <a:gd name="T32" fmla="*/ 19050 w 90"/>
              <a:gd name="T33" fmla="*/ 0 h 78"/>
              <a:gd name="T34" fmla="*/ 30163 w 90"/>
              <a:gd name="T35" fmla="*/ 0 h 78"/>
              <a:gd name="T36" fmla="*/ 43657 w 90"/>
              <a:gd name="T37" fmla="*/ 6350 h 78"/>
              <a:gd name="T38" fmla="*/ 52388 w 90"/>
              <a:gd name="T39" fmla="*/ 12700 h 78"/>
              <a:gd name="T40" fmla="*/ 59532 w 90"/>
              <a:gd name="T41" fmla="*/ 23812 h 78"/>
              <a:gd name="T42" fmla="*/ 68263 w 90"/>
              <a:gd name="T43" fmla="*/ 41275 h 78"/>
              <a:gd name="T44" fmla="*/ 71438 w 90"/>
              <a:gd name="T45" fmla="*/ 61913 h 7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0"/>
              <a:gd name="T70" fmla="*/ 0 h 78"/>
              <a:gd name="T71" fmla="*/ 90 w 90"/>
              <a:gd name="T72" fmla="*/ 78 h 7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0" h="78">
                <a:moveTo>
                  <a:pt x="90" y="39"/>
                </a:moveTo>
                <a:lnTo>
                  <a:pt x="86" y="50"/>
                </a:lnTo>
                <a:lnTo>
                  <a:pt x="75" y="66"/>
                </a:lnTo>
                <a:lnTo>
                  <a:pt x="66" y="70"/>
                </a:lnTo>
                <a:lnTo>
                  <a:pt x="59" y="74"/>
                </a:lnTo>
                <a:lnTo>
                  <a:pt x="48" y="78"/>
                </a:lnTo>
                <a:lnTo>
                  <a:pt x="35" y="78"/>
                </a:lnTo>
                <a:lnTo>
                  <a:pt x="24" y="78"/>
                </a:lnTo>
                <a:lnTo>
                  <a:pt x="16" y="72"/>
                </a:lnTo>
                <a:lnTo>
                  <a:pt x="7" y="66"/>
                </a:lnTo>
                <a:lnTo>
                  <a:pt x="4" y="59"/>
                </a:lnTo>
                <a:lnTo>
                  <a:pt x="0" y="43"/>
                </a:lnTo>
                <a:lnTo>
                  <a:pt x="0" y="33"/>
                </a:lnTo>
                <a:lnTo>
                  <a:pt x="4" y="4"/>
                </a:lnTo>
                <a:lnTo>
                  <a:pt x="4" y="2"/>
                </a:lnTo>
                <a:lnTo>
                  <a:pt x="13" y="0"/>
                </a:lnTo>
                <a:lnTo>
                  <a:pt x="24" y="0"/>
                </a:lnTo>
                <a:lnTo>
                  <a:pt x="38" y="0"/>
                </a:lnTo>
                <a:lnTo>
                  <a:pt x="55" y="4"/>
                </a:lnTo>
                <a:lnTo>
                  <a:pt x="66" y="8"/>
                </a:lnTo>
                <a:lnTo>
                  <a:pt x="75" y="15"/>
                </a:lnTo>
                <a:lnTo>
                  <a:pt x="86" y="26"/>
                </a:lnTo>
                <a:lnTo>
                  <a:pt x="90" y="39"/>
                </a:lnTo>
                <a:close/>
              </a:path>
            </a:pathLst>
          </a:custGeom>
          <a:solidFill>
            <a:srgbClr val="FF0000"/>
          </a:solidFill>
          <a:ln w="9525">
            <a:noFill/>
            <a:round/>
            <a:headEnd/>
            <a:tailEnd/>
          </a:ln>
        </p:spPr>
        <p:txBody>
          <a:bodyPr/>
          <a:lstStyle/>
          <a:p>
            <a:endParaRPr lang="nb-NO"/>
          </a:p>
        </p:txBody>
      </p:sp>
      <p:sp>
        <p:nvSpPr>
          <p:cNvPr id="3156" name="Freeform 47"/>
          <p:cNvSpPr>
            <a:spLocks/>
          </p:cNvSpPr>
          <p:nvPr/>
        </p:nvSpPr>
        <p:spPr bwMode="auto">
          <a:xfrm>
            <a:off x="5905500" y="3090863"/>
            <a:ext cx="115888" cy="479425"/>
          </a:xfrm>
          <a:custGeom>
            <a:avLst/>
            <a:gdLst>
              <a:gd name="T0" fmla="*/ 57544 w 145"/>
              <a:gd name="T1" fmla="*/ 0 h 302"/>
              <a:gd name="T2" fmla="*/ 63139 w 145"/>
              <a:gd name="T3" fmla="*/ 17462 h 302"/>
              <a:gd name="T4" fmla="*/ 69533 w 145"/>
              <a:gd name="T5" fmla="*/ 42862 h 302"/>
              <a:gd name="T6" fmla="*/ 85517 w 145"/>
              <a:gd name="T7" fmla="*/ 104775 h 302"/>
              <a:gd name="T8" fmla="*/ 99903 w 145"/>
              <a:gd name="T9" fmla="*/ 196850 h 302"/>
              <a:gd name="T10" fmla="*/ 107097 w 145"/>
              <a:gd name="T11" fmla="*/ 242887 h 302"/>
              <a:gd name="T12" fmla="*/ 113490 w 145"/>
              <a:gd name="T13" fmla="*/ 292100 h 302"/>
              <a:gd name="T14" fmla="*/ 115888 w 145"/>
              <a:gd name="T15" fmla="*/ 341312 h 302"/>
              <a:gd name="T16" fmla="*/ 115888 w 145"/>
              <a:gd name="T17" fmla="*/ 385762 h 302"/>
              <a:gd name="T18" fmla="*/ 113490 w 145"/>
              <a:gd name="T19" fmla="*/ 433388 h 302"/>
              <a:gd name="T20" fmla="*/ 104699 w 145"/>
              <a:gd name="T21" fmla="*/ 479425 h 302"/>
              <a:gd name="T22" fmla="*/ 88714 w 145"/>
              <a:gd name="T23" fmla="*/ 406400 h 302"/>
              <a:gd name="T24" fmla="*/ 63139 w 145"/>
              <a:gd name="T25" fmla="*/ 274637 h 302"/>
              <a:gd name="T26" fmla="*/ 32768 w 145"/>
              <a:gd name="T27" fmla="*/ 128587 h 302"/>
              <a:gd name="T28" fmla="*/ 16784 w 145"/>
              <a:gd name="T29" fmla="*/ 63500 h 302"/>
              <a:gd name="T30" fmla="*/ 0 w 145"/>
              <a:gd name="T31" fmla="*/ 11112 h 302"/>
              <a:gd name="T32" fmla="*/ 57544 w 145"/>
              <a:gd name="T33" fmla="*/ 0 h 3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5"/>
              <a:gd name="T52" fmla="*/ 0 h 302"/>
              <a:gd name="T53" fmla="*/ 145 w 145"/>
              <a:gd name="T54" fmla="*/ 302 h 30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5" h="302">
                <a:moveTo>
                  <a:pt x="72" y="0"/>
                </a:moveTo>
                <a:lnTo>
                  <a:pt x="79" y="11"/>
                </a:lnTo>
                <a:lnTo>
                  <a:pt x="87" y="27"/>
                </a:lnTo>
                <a:lnTo>
                  <a:pt x="107" y="66"/>
                </a:lnTo>
                <a:lnTo>
                  <a:pt x="125" y="124"/>
                </a:lnTo>
                <a:lnTo>
                  <a:pt x="134" y="153"/>
                </a:lnTo>
                <a:lnTo>
                  <a:pt x="142" y="184"/>
                </a:lnTo>
                <a:lnTo>
                  <a:pt x="145" y="215"/>
                </a:lnTo>
                <a:lnTo>
                  <a:pt x="145" y="243"/>
                </a:lnTo>
                <a:lnTo>
                  <a:pt x="142" y="273"/>
                </a:lnTo>
                <a:lnTo>
                  <a:pt x="131" y="302"/>
                </a:lnTo>
                <a:lnTo>
                  <a:pt x="111" y="256"/>
                </a:lnTo>
                <a:lnTo>
                  <a:pt x="79" y="173"/>
                </a:lnTo>
                <a:lnTo>
                  <a:pt x="41" y="81"/>
                </a:lnTo>
                <a:lnTo>
                  <a:pt x="21" y="40"/>
                </a:lnTo>
                <a:lnTo>
                  <a:pt x="0" y="7"/>
                </a:lnTo>
                <a:lnTo>
                  <a:pt x="72" y="0"/>
                </a:lnTo>
                <a:close/>
              </a:path>
            </a:pathLst>
          </a:custGeom>
          <a:solidFill>
            <a:srgbClr val="FF0000"/>
          </a:solidFill>
          <a:ln w="9525">
            <a:noFill/>
            <a:round/>
            <a:headEnd/>
            <a:tailEnd/>
          </a:ln>
        </p:spPr>
        <p:txBody>
          <a:bodyPr/>
          <a:lstStyle/>
          <a:p>
            <a:endParaRPr lang="nb-NO"/>
          </a:p>
        </p:txBody>
      </p:sp>
      <p:sp>
        <p:nvSpPr>
          <p:cNvPr id="3157" name="Freeform 11"/>
          <p:cNvSpPr>
            <a:spLocks/>
          </p:cNvSpPr>
          <p:nvPr/>
        </p:nvSpPr>
        <p:spPr bwMode="auto">
          <a:xfrm>
            <a:off x="912813" y="3081338"/>
            <a:ext cx="112712" cy="492125"/>
          </a:xfrm>
          <a:custGeom>
            <a:avLst/>
            <a:gdLst>
              <a:gd name="T0" fmla="*/ 112713 w 142"/>
              <a:gd name="T1" fmla="*/ 17462 h 310"/>
              <a:gd name="T2" fmla="*/ 99219 w 142"/>
              <a:gd name="T3" fmla="*/ 65087 h 310"/>
              <a:gd name="T4" fmla="*/ 83344 w 142"/>
              <a:gd name="T5" fmla="*/ 128587 h 310"/>
              <a:gd name="T6" fmla="*/ 55563 w 142"/>
              <a:gd name="T7" fmla="*/ 271462 h 310"/>
              <a:gd name="T8" fmla="*/ 13494 w 142"/>
              <a:gd name="T9" fmla="*/ 492125 h 310"/>
              <a:gd name="T10" fmla="*/ 6350 w 142"/>
              <a:gd name="T11" fmla="*/ 458788 h 310"/>
              <a:gd name="T12" fmla="*/ 3175 w 142"/>
              <a:gd name="T13" fmla="*/ 412750 h 310"/>
              <a:gd name="T14" fmla="*/ 0 w 142"/>
              <a:gd name="T15" fmla="*/ 301625 h 310"/>
              <a:gd name="T16" fmla="*/ 3175 w 142"/>
              <a:gd name="T17" fmla="*/ 266700 h 310"/>
              <a:gd name="T18" fmla="*/ 13494 w 142"/>
              <a:gd name="T19" fmla="*/ 203200 h 310"/>
              <a:gd name="T20" fmla="*/ 38100 w 142"/>
              <a:gd name="T21" fmla="*/ 82550 h 310"/>
              <a:gd name="T22" fmla="*/ 46831 w 142"/>
              <a:gd name="T23" fmla="*/ 30163 h 310"/>
              <a:gd name="T24" fmla="*/ 55563 w 142"/>
              <a:gd name="T25" fmla="*/ 0 h 310"/>
              <a:gd name="T26" fmla="*/ 112713 w 142"/>
              <a:gd name="T27" fmla="*/ 17462 h 3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2"/>
              <a:gd name="T43" fmla="*/ 0 h 310"/>
              <a:gd name="T44" fmla="*/ 142 w 142"/>
              <a:gd name="T45" fmla="*/ 310 h 3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2" h="310">
                <a:moveTo>
                  <a:pt x="142" y="11"/>
                </a:moveTo>
                <a:lnTo>
                  <a:pt x="125" y="41"/>
                </a:lnTo>
                <a:lnTo>
                  <a:pt x="105" y="81"/>
                </a:lnTo>
                <a:lnTo>
                  <a:pt x="70" y="171"/>
                </a:lnTo>
                <a:lnTo>
                  <a:pt x="17" y="310"/>
                </a:lnTo>
                <a:lnTo>
                  <a:pt x="8" y="289"/>
                </a:lnTo>
                <a:lnTo>
                  <a:pt x="4" y="260"/>
                </a:lnTo>
                <a:lnTo>
                  <a:pt x="0" y="190"/>
                </a:lnTo>
                <a:lnTo>
                  <a:pt x="4" y="168"/>
                </a:lnTo>
                <a:lnTo>
                  <a:pt x="17" y="128"/>
                </a:lnTo>
                <a:lnTo>
                  <a:pt x="48" y="52"/>
                </a:lnTo>
                <a:lnTo>
                  <a:pt x="59" y="19"/>
                </a:lnTo>
                <a:lnTo>
                  <a:pt x="70" y="0"/>
                </a:lnTo>
                <a:lnTo>
                  <a:pt x="142" y="11"/>
                </a:lnTo>
                <a:close/>
              </a:path>
            </a:pathLst>
          </a:custGeom>
          <a:solidFill>
            <a:srgbClr val="FF0000"/>
          </a:solidFill>
          <a:ln w="9525">
            <a:noFill/>
            <a:round/>
            <a:headEnd/>
            <a:tailEnd/>
          </a:ln>
        </p:spPr>
        <p:txBody>
          <a:bodyPr/>
          <a:lstStyle/>
          <a:p>
            <a:endParaRPr lang="nb-NO"/>
          </a:p>
        </p:txBody>
      </p:sp>
      <p:sp>
        <p:nvSpPr>
          <p:cNvPr id="3158" name="Freeform 12"/>
          <p:cNvSpPr>
            <a:spLocks/>
          </p:cNvSpPr>
          <p:nvPr/>
        </p:nvSpPr>
        <p:spPr bwMode="auto">
          <a:xfrm>
            <a:off x="1036638" y="3052763"/>
            <a:ext cx="168275" cy="315912"/>
          </a:xfrm>
          <a:custGeom>
            <a:avLst/>
            <a:gdLst>
              <a:gd name="T0" fmla="*/ 168275 w 211"/>
              <a:gd name="T1" fmla="*/ 306387 h 199"/>
              <a:gd name="T2" fmla="*/ 133184 w 211"/>
              <a:gd name="T3" fmla="*/ 312737 h 199"/>
              <a:gd name="T4" fmla="*/ 105272 w 211"/>
              <a:gd name="T5" fmla="*/ 315912 h 199"/>
              <a:gd name="T6" fmla="*/ 74966 w 211"/>
              <a:gd name="T7" fmla="*/ 315912 h 199"/>
              <a:gd name="T8" fmla="*/ 38281 w 211"/>
              <a:gd name="T9" fmla="*/ 315912 h 199"/>
              <a:gd name="T10" fmla="*/ 3190 w 211"/>
              <a:gd name="T11" fmla="*/ 306387 h 199"/>
              <a:gd name="T12" fmla="*/ 0 w 211"/>
              <a:gd name="T13" fmla="*/ 254000 h 199"/>
              <a:gd name="T14" fmla="*/ 3190 w 211"/>
              <a:gd name="T15" fmla="*/ 163512 h 199"/>
              <a:gd name="T16" fmla="*/ 3190 w 211"/>
              <a:gd name="T17" fmla="*/ 0 h 199"/>
              <a:gd name="T18" fmla="*/ 155515 w 211"/>
              <a:gd name="T19" fmla="*/ 3175 h 199"/>
              <a:gd name="T20" fmla="*/ 162692 w 211"/>
              <a:gd name="T21" fmla="*/ 157162 h 199"/>
              <a:gd name="T22" fmla="*/ 168275 w 211"/>
              <a:gd name="T23" fmla="*/ 306387 h 1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1"/>
              <a:gd name="T37" fmla="*/ 0 h 199"/>
              <a:gd name="T38" fmla="*/ 211 w 211"/>
              <a:gd name="T39" fmla="*/ 199 h 19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1" h="199">
                <a:moveTo>
                  <a:pt x="211" y="193"/>
                </a:moveTo>
                <a:lnTo>
                  <a:pt x="167" y="197"/>
                </a:lnTo>
                <a:lnTo>
                  <a:pt x="132" y="199"/>
                </a:lnTo>
                <a:lnTo>
                  <a:pt x="94" y="199"/>
                </a:lnTo>
                <a:lnTo>
                  <a:pt x="48" y="199"/>
                </a:lnTo>
                <a:lnTo>
                  <a:pt x="4" y="193"/>
                </a:lnTo>
                <a:lnTo>
                  <a:pt x="0" y="160"/>
                </a:lnTo>
                <a:lnTo>
                  <a:pt x="4" y="103"/>
                </a:lnTo>
                <a:lnTo>
                  <a:pt x="4" y="0"/>
                </a:lnTo>
                <a:lnTo>
                  <a:pt x="195" y="2"/>
                </a:lnTo>
                <a:lnTo>
                  <a:pt x="204" y="99"/>
                </a:lnTo>
                <a:lnTo>
                  <a:pt x="211" y="193"/>
                </a:lnTo>
                <a:close/>
              </a:path>
            </a:pathLst>
          </a:custGeom>
          <a:solidFill>
            <a:srgbClr val="FF0000"/>
          </a:solidFill>
          <a:ln w="9525">
            <a:noFill/>
            <a:round/>
            <a:headEnd/>
            <a:tailEnd/>
          </a:ln>
        </p:spPr>
        <p:txBody>
          <a:bodyPr/>
          <a:lstStyle/>
          <a:p>
            <a:endParaRPr lang="nb-NO"/>
          </a:p>
        </p:txBody>
      </p:sp>
      <p:sp>
        <p:nvSpPr>
          <p:cNvPr id="3159" name="Freeform 13"/>
          <p:cNvSpPr>
            <a:spLocks/>
          </p:cNvSpPr>
          <p:nvPr/>
        </p:nvSpPr>
        <p:spPr bwMode="auto">
          <a:xfrm>
            <a:off x="1077913" y="2911475"/>
            <a:ext cx="71437" cy="123825"/>
          </a:xfrm>
          <a:custGeom>
            <a:avLst/>
            <a:gdLst>
              <a:gd name="T0" fmla="*/ 71438 w 90"/>
              <a:gd name="T1" fmla="*/ 58738 h 78"/>
              <a:gd name="T2" fmla="*/ 66675 w 90"/>
              <a:gd name="T3" fmla="*/ 79375 h 78"/>
              <a:gd name="T4" fmla="*/ 57944 w 90"/>
              <a:gd name="T5" fmla="*/ 101600 h 78"/>
              <a:gd name="T6" fmla="*/ 52388 w 90"/>
              <a:gd name="T7" fmla="*/ 111125 h 78"/>
              <a:gd name="T8" fmla="*/ 46038 w 90"/>
              <a:gd name="T9" fmla="*/ 117475 h 78"/>
              <a:gd name="T10" fmla="*/ 36513 w 90"/>
              <a:gd name="T11" fmla="*/ 123825 h 78"/>
              <a:gd name="T12" fmla="*/ 27781 w 90"/>
              <a:gd name="T13" fmla="*/ 123825 h 78"/>
              <a:gd name="T14" fmla="*/ 17463 w 90"/>
              <a:gd name="T15" fmla="*/ 120650 h 78"/>
              <a:gd name="T16" fmla="*/ 11113 w 90"/>
              <a:gd name="T17" fmla="*/ 114300 h 78"/>
              <a:gd name="T18" fmla="*/ 5556 w 90"/>
              <a:gd name="T19" fmla="*/ 104775 h 78"/>
              <a:gd name="T20" fmla="*/ 2381 w 90"/>
              <a:gd name="T21" fmla="*/ 93662 h 78"/>
              <a:gd name="T22" fmla="*/ 0 w 90"/>
              <a:gd name="T23" fmla="*/ 65087 h 78"/>
              <a:gd name="T24" fmla="*/ 0 w 90"/>
              <a:gd name="T25" fmla="*/ 52388 h 78"/>
              <a:gd name="T26" fmla="*/ 2381 w 90"/>
              <a:gd name="T27" fmla="*/ 3175 h 78"/>
              <a:gd name="T28" fmla="*/ 5556 w 90"/>
              <a:gd name="T29" fmla="*/ 0 h 78"/>
              <a:gd name="T30" fmla="*/ 8731 w 90"/>
              <a:gd name="T31" fmla="*/ 0 h 78"/>
              <a:gd name="T32" fmla="*/ 17463 w 90"/>
              <a:gd name="T33" fmla="*/ 0 h 78"/>
              <a:gd name="T34" fmla="*/ 30163 w 90"/>
              <a:gd name="T35" fmla="*/ 0 h 78"/>
              <a:gd name="T36" fmla="*/ 42069 w 90"/>
              <a:gd name="T37" fmla="*/ 6350 h 78"/>
              <a:gd name="T38" fmla="*/ 52388 w 90"/>
              <a:gd name="T39" fmla="*/ 12700 h 78"/>
              <a:gd name="T40" fmla="*/ 61119 w 90"/>
              <a:gd name="T41" fmla="*/ 23812 h 78"/>
              <a:gd name="T42" fmla="*/ 66675 w 90"/>
              <a:gd name="T43" fmla="*/ 41275 h 78"/>
              <a:gd name="T44" fmla="*/ 71438 w 90"/>
              <a:gd name="T45" fmla="*/ 58738 h 7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0"/>
              <a:gd name="T70" fmla="*/ 0 h 78"/>
              <a:gd name="T71" fmla="*/ 90 w 90"/>
              <a:gd name="T72" fmla="*/ 78 h 7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0" h="78">
                <a:moveTo>
                  <a:pt x="90" y="37"/>
                </a:moveTo>
                <a:lnTo>
                  <a:pt x="84" y="50"/>
                </a:lnTo>
                <a:lnTo>
                  <a:pt x="73" y="64"/>
                </a:lnTo>
                <a:lnTo>
                  <a:pt x="66" y="70"/>
                </a:lnTo>
                <a:lnTo>
                  <a:pt x="58" y="74"/>
                </a:lnTo>
                <a:lnTo>
                  <a:pt x="46" y="78"/>
                </a:lnTo>
                <a:lnTo>
                  <a:pt x="35" y="78"/>
                </a:lnTo>
                <a:lnTo>
                  <a:pt x="22" y="76"/>
                </a:lnTo>
                <a:lnTo>
                  <a:pt x="14" y="72"/>
                </a:lnTo>
                <a:lnTo>
                  <a:pt x="7" y="66"/>
                </a:lnTo>
                <a:lnTo>
                  <a:pt x="3" y="59"/>
                </a:lnTo>
                <a:lnTo>
                  <a:pt x="0" y="41"/>
                </a:lnTo>
                <a:lnTo>
                  <a:pt x="0" y="33"/>
                </a:lnTo>
                <a:lnTo>
                  <a:pt x="3" y="2"/>
                </a:lnTo>
                <a:lnTo>
                  <a:pt x="7" y="0"/>
                </a:lnTo>
                <a:lnTo>
                  <a:pt x="11" y="0"/>
                </a:lnTo>
                <a:lnTo>
                  <a:pt x="22" y="0"/>
                </a:lnTo>
                <a:lnTo>
                  <a:pt x="38" y="0"/>
                </a:lnTo>
                <a:lnTo>
                  <a:pt x="53" y="4"/>
                </a:lnTo>
                <a:lnTo>
                  <a:pt x="66" y="8"/>
                </a:lnTo>
                <a:lnTo>
                  <a:pt x="77" y="15"/>
                </a:lnTo>
                <a:lnTo>
                  <a:pt x="84" y="26"/>
                </a:lnTo>
                <a:lnTo>
                  <a:pt x="90" y="37"/>
                </a:lnTo>
                <a:close/>
              </a:path>
            </a:pathLst>
          </a:custGeom>
          <a:solidFill>
            <a:srgbClr val="FF0000"/>
          </a:solidFill>
          <a:ln w="9525">
            <a:noFill/>
            <a:round/>
            <a:headEnd/>
            <a:tailEnd/>
          </a:ln>
        </p:spPr>
        <p:txBody>
          <a:bodyPr/>
          <a:lstStyle/>
          <a:p>
            <a:endParaRPr lang="nb-NO"/>
          </a:p>
        </p:txBody>
      </p:sp>
      <p:sp>
        <p:nvSpPr>
          <p:cNvPr id="3160" name="Freeform 14"/>
          <p:cNvSpPr>
            <a:spLocks/>
          </p:cNvSpPr>
          <p:nvPr/>
        </p:nvSpPr>
        <p:spPr bwMode="auto">
          <a:xfrm>
            <a:off x="1208088" y="3087688"/>
            <a:ext cx="114300" cy="479425"/>
          </a:xfrm>
          <a:custGeom>
            <a:avLst/>
            <a:gdLst>
              <a:gd name="T0" fmla="*/ 55179 w 145"/>
              <a:gd name="T1" fmla="*/ 0 h 302"/>
              <a:gd name="T2" fmla="*/ 60697 w 145"/>
              <a:gd name="T3" fmla="*/ 14288 h 302"/>
              <a:gd name="T4" fmla="*/ 70945 w 145"/>
              <a:gd name="T5" fmla="*/ 39687 h 302"/>
              <a:gd name="T6" fmla="*/ 82769 w 145"/>
              <a:gd name="T7" fmla="*/ 104775 h 302"/>
              <a:gd name="T8" fmla="*/ 98534 w 145"/>
              <a:gd name="T9" fmla="*/ 196850 h 302"/>
              <a:gd name="T10" fmla="*/ 107206 w 145"/>
              <a:gd name="T11" fmla="*/ 242887 h 302"/>
              <a:gd name="T12" fmla="*/ 110359 w 145"/>
              <a:gd name="T13" fmla="*/ 292100 h 302"/>
              <a:gd name="T14" fmla="*/ 114300 w 145"/>
              <a:gd name="T15" fmla="*/ 336550 h 302"/>
              <a:gd name="T16" fmla="*/ 114300 w 145"/>
              <a:gd name="T17" fmla="*/ 385762 h 302"/>
              <a:gd name="T18" fmla="*/ 110359 w 145"/>
              <a:gd name="T19" fmla="*/ 430213 h 302"/>
              <a:gd name="T20" fmla="*/ 101688 w 145"/>
              <a:gd name="T21" fmla="*/ 479425 h 302"/>
              <a:gd name="T22" fmla="*/ 85134 w 145"/>
              <a:gd name="T23" fmla="*/ 406400 h 302"/>
              <a:gd name="T24" fmla="*/ 60697 w 145"/>
              <a:gd name="T25" fmla="*/ 274637 h 302"/>
              <a:gd name="T26" fmla="*/ 30743 w 145"/>
              <a:gd name="T27" fmla="*/ 125412 h 302"/>
              <a:gd name="T28" fmla="*/ 15766 w 145"/>
              <a:gd name="T29" fmla="*/ 63500 h 302"/>
              <a:gd name="T30" fmla="*/ 0 w 145"/>
              <a:gd name="T31" fmla="*/ 11112 h 302"/>
              <a:gd name="T32" fmla="*/ 55179 w 145"/>
              <a:gd name="T33" fmla="*/ 0 h 3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5"/>
              <a:gd name="T52" fmla="*/ 0 h 302"/>
              <a:gd name="T53" fmla="*/ 145 w 145"/>
              <a:gd name="T54" fmla="*/ 302 h 30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5" h="302">
                <a:moveTo>
                  <a:pt x="70" y="0"/>
                </a:moveTo>
                <a:lnTo>
                  <a:pt x="77" y="9"/>
                </a:lnTo>
                <a:lnTo>
                  <a:pt x="90" y="25"/>
                </a:lnTo>
                <a:lnTo>
                  <a:pt x="105" y="66"/>
                </a:lnTo>
                <a:lnTo>
                  <a:pt x="125" y="124"/>
                </a:lnTo>
                <a:lnTo>
                  <a:pt x="136" y="153"/>
                </a:lnTo>
                <a:lnTo>
                  <a:pt x="140" y="184"/>
                </a:lnTo>
                <a:lnTo>
                  <a:pt x="145" y="212"/>
                </a:lnTo>
                <a:lnTo>
                  <a:pt x="145" y="243"/>
                </a:lnTo>
                <a:lnTo>
                  <a:pt x="140" y="271"/>
                </a:lnTo>
                <a:lnTo>
                  <a:pt x="129" y="302"/>
                </a:lnTo>
                <a:lnTo>
                  <a:pt x="108" y="256"/>
                </a:lnTo>
                <a:lnTo>
                  <a:pt x="77" y="173"/>
                </a:lnTo>
                <a:lnTo>
                  <a:pt x="39" y="79"/>
                </a:lnTo>
                <a:lnTo>
                  <a:pt x="20" y="40"/>
                </a:lnTo>
                <a:lnTo>
                  <a:pt x="0" y="7"/>
                </a:lnTo>
                <a:lnTo>
                  <a:pt x="70" y="0"/>
                </a:lnTo>
                <a:close/>
              </a:path>
            </a:pathLst>
          </a:custGeom>
          <a:solidFill>
            <a:srgbClr val="FF0000"/>
          </a:solidFill>
          <a:ln w="9525">
            <a:noFill/>
            <a:round/>
            <a:headEnd/>
            <a:tailEnd/>
          </a:ln>
        </p:spPr>
        <p:txBody>
          <a:bodyPr/>
          <a:lstStyle/>
          <a:p>
            <a:endParaRPr lang="nb-NO"/>
          </a:p>
        </p:txBody>
      </p:sp>
      <p:sp>
        <p:nvSpPr>
          <p:cNvPr id="3161" name="Freeform 15"/>
          <p:cNvSpPr>
            <a:spLocks/>
          </p:cNvSpPr>
          <p:nvPr/>
        </p:nvSpPr>
        <p:spPr bwMode="auto">
          <a:xfrm>
            <a:off x="993775" y="3376613"/>
            <a:ext cx="331788" cy="717550"/>
          </a:xfrm>
          <a:custGeom>
            <a:avLst/>
            <a:gdLst>
              <a:gd name="T0" fmla="*/ 7127 w 419"/>
              <a:gd name="T1" fmla="*/ 717550 h 452"/>
              <a:gd name="T2" fmla="*/ 3167 w 419"/>
              <a:gd name="T3" fmla="*/ 717550 h 452"/>
              <a:gd name="T4" fmla="*/ 0 w 419"/>
              <a:gd name="T5" fmla="*/ 635000 h 452"/>
              <a:gd name="T6" fmla="*/ 0 w 419"/>
              <a:gd name="T7" fmla="*/ 533400 h 452"/>
              <a:gd name="T8" fmla="*/ 0 w 419"/>
              <a:gd name="T9" fmla="*/ 439738 h 452"/>
              <a:gd name="T10" fmla="*/ 3167 w 419"/>
              <a:gd name="T11" fmla="*/ 373062 h 452"/>
              <a:gd name="T12" fmla="*/ 13462 w 419"/>
              <a:gd name="T13" fmla="*/ 269875 h 452"/>
              <a:gd name="T14" fmla="*/ 24547 w 419"/>
              <a:gd name="T15" fmla="*/ 147638 h 452"/>
              <a:gd name="T16" fmla="*/ 38009 w 419"/>
              <a:gd name="T17" fmla="*/ 65088 h 452"/>
              <a:gd name="T18" fmla="*/ 41176 w 419"/>
              <a:gd name="T19" fmla="*/ 38100 h 452"/>
              <a:gd name="T20" fmla="*/ 43552 w 419"/>
              <a:gd name="T21" fmla="*/ 26988 h 452"/>
              <a:gd name="T22" fmla="*/ 213801 w 419"/>
              <a:gd name="T23" fmla="*/ 0 h 452"/>
              <a:gd name="T24" fmla="*/ 216968 w 419"/>
              <a:gd name="T25" fmla="*/ 41275 h 452"/>
              <a:gd name="T26" fmla="*/ 229638 w 419"/>
              <a:gd name="T27" fmla="*/ 107950 h 452"/>
              <a:gd name="T28" fmla="*/ 260520 w 419"/>
              <a:gd name="T29" fmla="*/ 287338 h 452"/>
              <a:gd name="T30" fmla="*/ 331787 w 419"/>
              <a:gd name="T31" fmla="*/ 696913 h 452"/>
              <a:gd name="T32" fmla="*/ 260520 w 419"/>
              <a:gd name="T33" fmla="*/ 519113 h 452"/>
              <a:gd name="T34" fmla="*/ 205090 w 419"/>
              <a:gd name="T35" fmla="*/ 388937 h 452"/>
              <a:gd name="T36" fmla="*/ 161538 w 419"/>
              <a:gd name="T37" fmla="*/ 277813 h 452"/>
              <a:gd name="T38" fmla="*/ 121154 w 419"/>
              <a:gd name="T39" fmla="*/ 158750 h 452"/>
              <a:gd name="T40" fmla="*/ 7127 w 419"/>
              <a:gd name="T41" fmla="*/ 717550 h 4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9"/>
              <a:gd name="T64" fmla="*/ 0 h 452"/>
              <a:gd name="T65" fmla="*/ 419 w 419"/>
              <a:gd name="T66" fmla="*/ 452 h 45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9" h="452">
                <a:moveTo>
                  <a:pt x="9" y="452"/>
                </a:moveTo>
                <a:lnTo>
                  <a:pt x="4" y="452"/>
                </a:lnTo>
                <a:lnTo>
                  <a:pt x="0" y="400"/>
                </a:lnTo>
                <a:lnTo>
                  <a:pt x="0" y="336"/>
                </a:lnTo>
                <a:lnTo>
                  <a:pt x="0" y="277"/>
                </a:lnTo>
                <a:lnTo>
                  <a:pt x="4" y="235"/>
                </a:lnTo>
                <a:lnTo>
                  <a:pt x="17" y="170"/>
                </a:lnTo>
                <a:lnTo>
                  <a:pt x="31" y="93"/>
                </a:lnTo>
                <a:lnTo>
                  <a:pt x="48" y="41"/>
                </a:lnTo>
                <a:lnTo>
                  <a:pt x="52" y="24"/>
                </a:lnTo>
                <a:lnTo>
                  <a:pt x="55" y="17"/>
                </a:lnTo>
                <a:lnTo>
                  <a:pt x="270" y="0"/>
                </a:lnTo>
                <a:lnTo>
                  <a:pt x="274" y="26"/>
                </a:lnTo>
                <a:lnTo>
                  <a:pt x="290" y="68"/>
                </a:lnTo>
                <a:lnTo>
                  <a:pt x="329" y="181"/>
                </a:lnTo>
                <a:lnTo>
                  <a:pt x="419" y="439"/>
                </a:lnTo>
                <a:lnTo>
                  <a:pt x="329" y="327"/>
                </a:lnTo>
                <a:lnTo>
                  <a:pt x="259" y="245"/>
                </a:lnTo>
                <a:lnTo>
                  <a:pt x="204" y="175"/>
                </a:lnTo>
                <a:lnTo>
                  <a:pt x="153" y="100"/>
                </a:lnTo>
                <a:lnTo>
                  <a:pt x="9" y="452"/>
                </a:lnTo>
                <a:close/>
              </a:path>
            </a:pathLst>
          </a:custGeom>
          <a:solidFill>
            <a:srgbClr val="FF0000"/>
          </a:solidFill>
          <a:ln w="9525">
            <a:noFill/>
            <a:round/>
            <a:headEnd/>
            <a:tailEnd/>
          </a:ln>
        </p:spPr>
        <p:txBody>
          <a:bodyPr/>
          <a:lstStyle/>
          <a:p>
            <a:endParaRPr lang="nb-NO"/>
          </a:p>
        </p:txBody>
      </p:sp>
      <p:sp>
        <p:nvSpPr>
          <p:cNvPr id="3162" name="Freeform 21"/>
          <p:cNvSpPr>
            <a:spLocks/>
          </p:cNvSpPr>
          <p:nvPr/>
        </p:nvSpPr>
        <p:spPr bwMode="auto">
          <a:xfrm>
            <a:off x="6246813" y="3354388"/>
            <a:ext cx="331787" cy="717550"/>
          </a:xfrm>
          <a:custGeom>
            <a:avLst/>
            <a:gdLst>
              <a:gd name="T0" fmla="*/ 6365 w 417"/>
              <a:gd name="T1" fmla="*/ 717550 h 452"/>
              <a:gd name="T2" fmla="*/ 0 w 417"/>
              <a:gd name="T3" fmla="*/ 635000 h 452"/>
              <a:gd name="T4" fmla="*/ 0 w 417"/>
              <a:gd name="T5" fmla="*/ 533400 h 452"/>
              <a:gd name="T6" fmla="*/ 0 w 417"/>
              <a:gd name="T7" fmla="*/ 439738 h 452"/>
              <a:gd name="T8" fmla="*/ 3183 w 417"/>
              <a:gd name="T9" fmla="*/ 373062 h 452"/>
              <a:gd name="T10" fmla="*/ 11935 w 417"/>
              <a:gd name="T11" fmla="*/ 269875 h 452"/>
              <a:gd name="T12" fmla="*/ 24665 w 417"/>
              <a:gd name="T13" fmla="*/ 147638 h 452"/>
              <a:gd name="T14" fmla="*/ 36600 w 417"/>
              <a:gd name="T15" fmla="*/ 65088 h 452"/>
              <a:gd name="T16" fmla="*/ 39783 w 417"/>
              <a:gd name="T17" fmla="*/ 38100 h 452"/>
              <a:gd name="T18" fmla="*/ 43761 w 417"/>
              <a:gd name="T19" fmla="*/ 26988 h 452"/>
              <a:gd name="T20" fmla="*/ 213235 w 417"/>
              <a:gd name="T21" fmla="*/ 0 h 452"/>
              <a:gd name="T22" fmla="*/ 218009 w 417"/>
              <a:gd name="T23" fmla="*/ 41275 h 452"/>
              <a:gd name="T24" fmla="*/ 229944 w 417"/>
              <a:gd name="T25" fmla="*/ 107950 h 452"/>
              <a:gd name="T26" fmla="*/ 260179 w 417"/>
              <a:gd name="T27" fmla="*/ 287338 h 452"/>
              <a:gd name="T28" fmla="*/ 331788 w 417"/>
              <a:gd name="T29" fmla="*/ 696913 h 452"/>
              <a:gd name="T30" fmla="*/ 260179 w 417"/>
              <a:gd name="T31" fmla="*/ 519113 h 452"/>
              <a:gd name="T32" fmla="*/ 204483 w 417"/>
              <a:gd name="T33" fmla="*/ 388937 h 452"/>
              <a:gd name="T34" fmla="*/ 160722 w 417"/>
              <a:gd name="T35" fmla="*/ 277813 h 452"/>
              <a:gd name="T36" fmla="*/ 121735 w 417"/>
              <a:gd name="T37" fmla="*/ 158750 h 452"/>
              <a:gd name="T38" fmla="*/ 6365 w 417"/>
              <a:gd name="T39" fmla="*/ 717550 h 4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17"/>
              <a:gd name="T61" fmla="*/ 0 h 452"/>
              <a:gd name="T62" fmla="*/ 417 w 417"/>
              <a:gd name="T63" fmla="*/ 452 h 45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17" h="452">
                <a:moveTo>
                  <a:pt x="8" y="452"/>
                </a:moveTo>
                <a:lnTo>
                  <a:pt x="0" y="400"/>
                </a:lnTo>
                <a:lnTo>
                  <a:pt x="0" y="336"/>
                </a:lnTo>
                <a:lnTo>
                  <a:pt x="0" y="277"/>
                </a:lnTo>
                <a:lnTo>
                  <a:pt x="4" y="235"/>
                </a:lnTo>
                <a:lnTo>
                  <a:pt x="15" y="170"/>
                </a:lnTo>
                <a:lnTo>
                  <a:pt x="31" y="93"/>
                </a:lnTo>
                <a:lnTo>
                  <a:pt x="46" y="41"/>
                </a:lnTo>
                <a:lnTo>
                  <a:pt x="50" y="24"/>
                </a:lnTo>
                <a:lnTo>
                  <a:pt x="55" y="17"/>
                </a:lnTo>
                <a:lnTo>
                  <a:pt x="268" y="0"/>
                </a:lnTo>
                <a:lnTo>
                  <a:pt x="274" y="26"/>
                </a:lnTo>
                <a:lnTo>
                  <a:pt x="289" y="68"/>
                </a:lnTo>
                <a:lnTo>
                  <a:pt x="327" y="181"/>
                </a:lnTo>
                <a:lnTo>
                  <a:pt x="417" y="439"/>
                </a:lnTo>
                <a:lnTo>
                  <a:pt x="327" y="327"/>
                </a:lnTo>
                <a:lnTo>
                  <a:pt x="257" y="245"/>
                </a:lnTo>
                <a:lnTo>
                  <a:pt x="202" y="175"/>
                </a:lnTo>
                <a:lnTo>
                  <a:pt x="153" y="100"/>
                </a:lnTo>
                <a:lnTo>
                  <a:pt x="8" y="452"/>
                </a:lnTo>
                <a:close/>
              </a:path>
            </a:pathLst>
          </a:custGeom>
          <a:solidFill>
            <a:srgbClr val="FF0000"/>
          </a:solidFill>
          <a:ln w="9525">
            <a:noFill/>
            <a:round/>
            <a:headEnd/>
            <a:tailEnd/>
          </a:ln>
        </p:spPr>
        <p:txBody>
          <a:bodyPr/>
          <a:lstStyle/>
          <a:p>
            <a:endParaRPr lang="nb-NO"/>
          </a:p>
        </p:txBody>
      </p:sp>
      <p:sp>
        <p:nvSpPr>
          <p:cNvPr id="3163" name="Freeform 44"/>
          <p:cNvSpPr>
            <a:spLocks/>
          </p:cNvSpPr>
          <p:nvPr/>
        </p:nvSpPr>
        <p:spPr bwMode="auto">
          <a:xfrm>
            <a:off x="6165850" y="3059113"/>
            <a:ext cx="111125" cy="492125"/>
          </a:xfrm>
          <a:custGeom>
            <a:avLst/>
            <a:gdLst>
              <a:gd name="T0" fmla="*/ 111125 w 142"/>
              <a:gd name="T1" fmla="*/ 17462 h 310"/>
              <a:gd name="T2" fmla="*/ 97821 w 142"/>
              <a:gd name="T3" fmla="*/ 65087 h 310"/>
              <a:gd name="T4" fmla="*/ 83735 w 142"/>
              <a:gd name="T5" fmla="*/ 128587 h 310"/>
              <a:gd name="T6" fmla="*/ 56345 w 142"/>
              <a:gd name="T7" fmla="*/ 271462 h 310"/>
              <a:gd name="T8" fmla="*/ 13304 w 142"/>
              <a:gd name="T9" fmla="*/ 492125 h 310"/>
              <a:gd name="T10" fmla="*/ 10173 w 142"/>
              <a:gd name="T11" fmla="*/ 492125 h 310"/>
              <a:gd name="T12" fmla="*/ 7826 w 142"/>
              <a:gd name="T13" fmla="*/ 458788 h 310"/>
              <a:gd name="T14" fmla="*/ 4695 w 142"/>
              <a:gd name="T15" fmla="*/ 412750 h 310"/>
              <a:gd name="T16" fmla="*/ 0 w 142"/>
              <a:gd name="T17" fmla="*/ 301625 h 310"/>
              <a:gd name="T18" fmla="*/ 4695 w 142"/>
              <a:gd name="T19" fmla="*/ 266700 h 310"/>
              <a:gd name="T20" fmla="*/ 13304 w 142"/>
              <a:gd name="T21" fmla="*/ 203200 h 310"/>
              <a:gd name="T22" fmla="*/ 37563 w 142"/>
              <a:gd name="T23" fmla="*/ 82550 h 310"/>
              <a:gd name="T24" fmla="*/ 46172 w 142"/>
              <a:gd name="T25" fmla="*/ 30163 h 310"/>
              <a:gd name="T26" fmla="*/ 56345 w 142"/>
              <a:gd name="T27" fmla="*/ 0 h 310"/>
              <a:gd name="T28" fmla="*/ 111125 w 142"/>
              <a:gd name="T29" fmla="*/ 17462 h 3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2"/>
              <a:gd name="T46" fmla="*/ 0 h 310"/>
              <a:gd name="T47" fmla="*/ 142 w 142"/>
              <a:gd name="T48" fmla="*/ 310 h 3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2" h="310">
                <a:moveTo>
                  <a:pt x="142" y="11"/>
                </a:moveTo>
                <a:lnTo>
                  <a:pt x="125" y="41"/>
                </a:lnTo>
                <a:lnTo>
                  <a:pt x="107" y="81"/>
                </a:lnTo>
                <a:lnTo>
                  <a:pt x="72" y="171"/>
                </a:lnTo>
                <a:lnTo>
                  <a:pt x="17" y="310"/>
                </a:lnTo>
                <a:lnTo>
                  <a:pt x="13" y="310"/>
                </a:lnTo>
                <a:lnTo>
                  <a:pt x="10" y="289"/>
                </a:lnTo>
                <a:lnTo>
                  <a:pt x="6" y="260"/>
                </a:lnTo>
                <a:lnTo>
                  <a:pt x="0" y="190"/>
                </a:lnTo>
                <a:lnTo>
                  <a:pt x="6" y="168"/>
                </a:lnTo>
                <a:lnTo>
                  <a:pt x="17" y="128"/>
                </a:lnTo>
                <a:lnTo>
                  <a:pt x="48" y="52"/>
                </a:lnTo>
                <a:lnTo>
                  <a:pt x="59" y="19"/>
                </a:lnTo>
                <a:lnTo>
                  <a:pt x="72" y="0"/>
                </a:lnTo>
                <a:lnTo>
                  <a:pt x="142" y="11"/>
                </a:lnTo>
                <a:close/>
              </a:path>
            </a:pathLst>
          </a:custGeom>
          <a:solidFill>
            <a:srgbClr val="FF0000"/>
          </a:solidFill>
          <a:ln w="9525">
            <a:noFill/>
            <a:round/>
            <a:headEnd/>
            <a:tailEnd/>
          </a:ln>
        </p:spPr>
        <p:txBody>
          <a:bodyPr/>
          <a:lstStyle/>
          <a:p>
            <a:endParaRPr lang="nb-NO"/>
          </a:p>
        </p:txBody>
      </p:sp>
      <p:sp>
        <p:nvSpPr>
          <p:cNvPr id="93" name="Freeform 45"/>
          <p:cNvSpPr>
            <a:spLocks/>
          </p:cNvSpPr>
          <p:nvPr/>
        </p:nvSpPr>
        <p:spPr bwMode="auto">
          <a:xfrm>
            <a:off x="6291263" y="3030538"/>
            <a:ext cx="165100" cy="315912"/>
          </a:xfrm>
          <a:custGeom>
            <a:avLst/>
            <a:gdLst/>
            <a:ahLst/>
            <a:cxnLst>
              <a:cxn ang="0">
                <a:pos x="210" y="193"/>
              </a:cxn>
              <a:cxn ang="0">
                <a:pos x="167" y="197"/>
              </a:cxn>
              <a:cxn ang="0">
                <a:pos x="133" y="199"/>
              </a:cxn>
              <a:cxn ang="0">
                <a:pos x="88" y="199"/>
              </a:cxn>
              <a:cxn ang="0">
                <a:pos x="46" y="199"/>
              </a:cxn>
              <a:cxn ang="0">
                <a:pos x="0" y="195"/>
              </a:cxn>
              <a:cxn ang="0">
                <a:pos x="0" y="160"/>
              </a:cxn>
              <a:cxn ang="0">
                <a:pos x="4" y="103"/>
              </a:cxn>
              <a:cxn ang="0">
                <a:pos x="4" y="0"/>
              </a:cxn>
              <a:cxn ang="0">
                <a:pos x="195" y="2"/>
              </a:cxn>
              <a:cxn ang="0">
                <a:pos x="202" y="99"/>
              </a:cxn>
              <a:cxn ang="0">
                <a:pos x="210" y="193"/>
              </a:cxn>
            </a:cxnLst>
            <a:rect l="0" t="0" r="r" b="b"/>
            <a:pathLst>
              <a:path w="210" h="199">
                <a:moveTo>
                  <a:pt x="210" y="193"/>
                </a:moveTo>
                <a:lnTo>
                  <a:pt x="167" y="197"/>
                </a:lnTo>
                <a:lnTo>
                  <a:pt x="133" y="199"/>
                </a:lnTo>
                <a:lnTo>
                  <a:pt x="88" y="199"/>
                </a:lnTo>
                <a:lnTo>
                  <a:pt x="46" y="199"/>
                </a:lnTo>
                <a:lnTo>
                  <a:pt x="0" y="195"/>
                </a:lnTo>
                <a:lnTo>
                  <a:pt x="0" y="160"/>
                </a:lnTo>
                <a:lnTo>
                  <a:pt x="4" y="103"/>
                </a:lnTo>
                <a:lnTo>
                  <a:pt x="4" y="0"/>
                </a:lnTo>
                <a:lnTo>
                  <a:pt x="195" y="2"/>
                </a:lnTo>
                <a:lnTo>
                  <a:pt x="202" y="99"/>
                </a:lnTo>
                <a:lnTo>
                  <a:pt x="210" y="193"/>
                </a:lnTo>
                <a:close/>
              </a:path>
            </a:pathLst>
          </a:custGeom>
          <a:solidFill>
            <a:schemeClr val="bg1">
              <a:lumMod val="65000"/>
            </a:schemeClr>
          </a:solidFill>
          <a:ln w="9525">
            <a:noFill/>
            <a:round/>
            <a:headEnd/>
            <a:tailEnd/>
          </a:ln>
        </p:spPr>
        <p:txBody>
          <a:bodyPr/>
          <a:lstStyle/>
          <a:p>
            <a:pPr>
              <a:defRPr/>
            </a:pPr>
            <a:endParaRPr lang="nb-NO"/>
          </a:p>
        </p:txBody>
      </p:sp>
      <p:sp>
        <p:nvSpPr>
          <p:cNvPr id="3165" name="Freeform 46"/>
          <p:cNvSpPr>
            <a:spLocks/>
          </p:cNvSpPr>
          <p:nvPr/>
        </p:nvSpPr>
        <p:spPr bwMode="auto">
          <a:xfrm>
            <a:off x="6329363" y="2889250"/>
            <a:ext cx="71437" cy="123825"/>
          </a:xfrm>
          <a:custGeom>
            <a:avLst/>
            <a:gdLst>
              <a:gd name="T0" fmla="*/ 71438 w 90"/>
              <a:gd name="T1" fmla="*/ 61913 h 78"/>
              <a:gd name="T2" fmla="*/ 68263 w 90"/>
              <a:gd name="T3" fmla="*/ 79375 h 78"/>
              <a:gd name="T4" fmla="*/ 59532 w 90"/>
              <a:gd name="T5" fmla="*/ 104775 h 78"/>
              <a:gd name="T6" fmla="*/ 52388 w 90"/>
              <a:gd name="T7" fmla="*/ 111125 h 78"/>
              <a:gd name="T8" fmla="*/ 46832 w 90"/>
              <a:gd name="T9" fmla="*/ 117475 h 78"/>
              <a:gd name="T10" fmla="*/ 38100 w 90"/>
              <a:gd name="T11" fmla="*/ 123825 h 78"/>
              <a:gd name="T12" fmla="*/ 27781 w 90"/>
              <a:gd name="T13" fmla="*/ 123825 h 78"/>
              <a:gd name="T14" fmla="*/ 19050 w 90"/>
              <a:gd name="T15" fmla="*/ 123825 h 78"/>
              <a:gd name="T16" fmla="*/ 12700 w 90"/>
              <a:gd name="T17" fmla="*/ 114300 h 78"/>
              <a:gd name="T18" fmla="*/ 5556 w 90"/>
              <a:gd name="T19" fmla="*/ 104775 h 78"/>
              <a:gd name="T20" fmla="*/ 3175 w 90"/>
              <a:gd name="T21" fmla="*/ 93662 h 78"/>
              <a:gd name="T22" fmla="*/ 0 w 90"/>
              <a:gd name="T23" fmla="*/ 68262 h 78"/>
              <a:gd name="T24" fmla="*/ 0 w 90"/>
              <a:gd name="T25" fmla="*/ 52388 h 78"/>
              <a:gd name="T26" fmla="*/ 3175 w 90"/>
              <a:gd name="T27" fmla="*/ 6350 h 78"/>
              <a:gd name="T28" fmla="*/ 3175 w 90"/>
              <a:gd name="T29" fmla="*/ 3175 h 78"/>
              <a:gd name="T30" fmla="*/ 10319 w 90"/>
              <a:gd name="T31" fmla="*/ 0 h 78"/>
              <a:gd name="T32" fmla="*/ 19050 w 90"/>
              <a:gd name="T33" fmla="*/ 0 h 78"/>
              <a:gd name="T34" fmla="*/ 30163 w 90"/>
              <a:gd name="T35" fmla="*/ 0 h 78"/>
              <a:gd name="T36" fmla="*/ 43657 w 90"/>
              <a:gd name="T37" fmla="*/ 6350 h 78"/>
              <a:gd name="T38" fmla="*/ 52388 w 90"/>
              <a:gd name="T39" fmla="*/ 12700 h 78"/>
              <a:gd name="T40" fmla="*/ 59532 w 90"/>
              <a:gd name="T41" fmla="*/ 23812 h 78"/>
              <a:gd name="T42" fmla="*/ 68263 w 90"/>
              <a:gd name="T43" fmla="*/ 41275 h 78"/>
              <a:gd name="T44" fmla="*/ 71438 w 90"/>
              <a:gd name="T45" fmla="*/ 61913 h 7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0"/>
              <a:gd name="T70" fmla="*/ 0 h 78"/>
              <a:gd name="T71" fmla="*/ 90 w 90"/>
              <a:gd name="T72" fmla="*/ 78 h 7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0" h="78">
                <a:moveTo>
                  <a:pt x="90" y="39"/>
                </a:moveTo>
                <a:lnTo>
                  <a:pt x="86" y="50"/>
                </a:lnTo>
                <a:lnTo>
                  <a:pt x="75" y="66"/>
                </a:lnTo>
                <a:lnTo>
                  <a:pt x="66" y="70"/>
                </a:lnTo>
                <a:lnTo>
                  <a:pt x="59" y="74"/>
                </a:lnTo>
                <a:lnTo>
                  <a:pt x="48" y="78"/>
                </a:lnTo>
                <a:lnTo>
                  <a:pt x="35" y="78"/>
                </a:lnTo>
                <a:lnTo>
                  <a:pt x="24" y="78"/>
                </a:lnTo>
                <a:lnTo>
                  <a:pt x="16" y="72"/>
                </a:lnTo>
                <a:lnTo>
                  <a:pt x="7" y="66"/>
                </a:lnTo>
                <a:lnTo>
                  <a:pt x="4" y="59"/>
                </a:lnTo>
                <a:lnTo>
                  <a:pt x="0" y="43"/>
                </a:lnTo>
                <a:lnTo>
                  <a:pt x="0" y="33"/>
                </a:lnTo>
                <a:lnTo>
                  <a:pt x="4" y="4"/>
                </a:lnTo>
                <a:lnTo>
                  <a:pt x="4" y="2"/>
                </a:lnTo>
                <a:lnTo>
                  <a:pt x="13" y="0"/>
                </a:lnTo>
                <a:lnTo>
                  <a:pt x="24" y="0"/>
                </a:lnTo>
                <a:lnTo>
                  <a:pt x="38" y="0"/>
                </a:lnTo>
                <a:lnTo>
                  <a:pt x="55" y="4"/>
                </a:lnTo>
                <a:lnTo>
                  <a:pt x="66" y="8"/>
                </a:lnTo>
                <a:lnTo>
                  <a:pt x="75" y="15"/>
                </a:lnTo>
                <a:lnTo>
                  <a:pt x="86" y="26"/>
                </a:lnTo>
                <a:lnTo>
                  <a:pt x="90" y="39"/>
                </a:lnTo>
                <a:close/>
              </a:path>
            </a:pathLst>
          </a:custGeom>
          <a:solidFill>
            <a:srgbClr val="FF0000"/>
          </a:solidFill>
          <a:ln w="9525">
            <a:noFill/>
            <a:round/>
            <a:headEnd/>
            <a:tailEnd/>
          </a:ln>
        </p:spPr>
        <p:txBody>
          <a:bodyPr/>
          <a:lstStyle/>
          <a:p>
            <a:endParaRPr lang="nb-NO"/>
          </a:p>
        </p:txBody>
      </p:sp>
      <p:sp>
        <p:nvSpPr>
          <p:cNvPr id="3166" name="Freeform 47"/>
          <p:cNvSpPr>
            <a:spLocks/>
          </p:cNvSpPr>
          <p:nvPr/>
        </p:nvSpPr>
        <p:spPr bwMode="auto">
          <a:xfrm>
            <a:off x="6459538" y="3065463"/>
            <a:ext cx="115887" cy="479425"/>
          </a:xfrm>
          <a:custGeom>
            <a:avLst/>
            <a:gdLst>
              <a:gd name="T0" fmla="*/ 57544 w 145"/>
              <a:gd name="T1" fmla="*/ 0 h 302"/>
              <a:gd name="T2" fmla="*/ 63139 w 145"/>
              <a:gd name="T3" fmla="*/ 17462 h 302"/>
              <a:gd name="T4" fmla="*/ 69533 w 145"/>
              <a:gd name="T5" fmla="*/ 42862 h 302"/>
              <a:gd name="T6" fmla="*/ 85517 w 145"/>
              <a:gd name="T7" fmla="*/ 104775 h 302"/>
              <a:gd name="T8" fmla="*/ 99903 w 145"/>
              <a:gd name="T9" fmla="*/ 196850 h 302"/>
              <a:gd name="T10" fmla="*/ 107097 w 145"/>
              <a:gd name="T11" fmla="*/ 242887 h 302"/>
              <a:gd name="T12" fmla="*/ 113490 w 145"/>
              <a:gd name="T13" fmla="*/ 292100 h 302"/>
              <a:gd name="T14" fmla="*/ 115888 w 145"/>
              <a:gd name="T15" fmla="*/ 341312 h 302"/>
              <a:gd name="T16" fmla="*/ 115888 w 145"/>
              <a:gd name="T17" fmla="*/ 385762 h 302"/>
              <a:gd name="T18" fmla="*/ 113490 w 145"/>
              <a:gd name="T19" fmla="*/ 433388 h 302"/>
              <a:gd name="T20" fmla="*/ 104699 w 145"/>
              <a:gd name="T21" fmla="*/ 479425 h 302"/>
              <a:gd name="T22" fmla="*/ 88714 w 145"/>
              <a:gd name="T23" fmla="*/ 406400 h 302"/>
              <a:gd name="T24" fmla="*/ 63139 w 145"/>
              <a:gd name="T25" fmla="*/ 274637 h 302"/>
              <a:gd name="T26" fmla="*/ 32768 w 145"/>
              <a:gd name="T27" fmla="*/ 128587 h 302"/>
              <a:gd name="T28" fmla="*/ 16784 w 145"/>
              <a:gd name="T29" fmla="*/ 63500 h 302"/>
              <a:gd name="T30" fmla="*/ 0 w 145"/>
              <a:gd name="T31" fmla="*/ 11112 h 302"/>
              <a:gd name="T32" fmla="*/ 57544 w 145"/>
              <a:gd name="T33" fmla="*/ 0 h 3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5"/>
              <a:gd name="T52" fmla="*/ 0 h 302"/>
              <a:gd name="T53" fmla="*/ 145 w 145"/>
              <a:gd name="T54" fmla="*/ 302 h 30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5" h="302">
                <a:moveTo>
                  <a:pt x="72" y="0"/>
                </a:moveTo>
                <a:lnTo>
                  <a:pt x="79" y="11"/>
                </a:lnTo>
                <a:lnTo>
                  <a:pt x="87" y="27"/>
                </a:lnTo>
                <a:lnTo>
                  <a:pt x="107" y="66"/>
                </a:lnTo>
                <a:lnTo>
                  <a:pt x="125" y="124"/>
                </a:lnTo>
                <a:lnTo>
                  <a:pt x="134" y="153"/>
                </a:lnTo>
                <a:lnTo>
                  <a:pt x="142" y="184"/>
                </a:lnTo>
                <a:lnTo>
                  <a:pt x="145" y="215"/>
                </a:lnTo>
                <a:lnTo>
                  <a:pt x="145" y="243"/>
                </a:lnTo>
                <a:lnTo>
                  <a:pt x="142" y="273"/>
                </a:lnTo>
                <a:lnTo>
                  <a:pt x="131" y="302"/>
                </a:lnTo>
                <a:lnTo>
                  <a:pt x="111" y="256"/>
                </a:lnTo>
                <a:lnTo>
                  <a:pt x="79" y="173"/>
                </a:lnTo>
                <a:lnTo>
                  <a:pt x="41" y="81"/>
                </a:lnTo>
                <a:lnTo>
                  <a:pt x="21" y="40"/>
                </a:lnTo>
                <a:lnTo>
                  <a:pt x="0" y="7"/>
                </a:lnTo>
                <a:lnTo>
                  <a:pt x="72" y="0"/>
                </a:lnTo>
                <a:close/>
              </a:path>
            </a:pathLst>
          </a:custGeom>
          <a:solidFill>
            <a:srgbClr val="FF0000"/>
          </a:solidFill>
          <a:ln w="9525">
            <a:noFill/>
            <a:round/>
            <a:headEnd/>
            <a:tailEnd/>
          </a:ln>
        </p:spPr>
        <p:txBody>
          <a:bodyPr/>
          <a:lstStyle/>
          <a:p>
            <a:endParaRPr lang="nb-NO"/>
          </a:p>
        </p:txBody>
      </p:sp>
      <p:sp>
        <p:nvSpPr>
          <p:cNvPr id="3167" name="Freeform 20"/>
          <p:cNvSpPr>
            <a:spLocks/>
          </p:cNvSpPr>
          <p:nvPr/>
        </p:nvSpPr>
        <p:spPr bwMode="auto">
          <a:xfrm>
            <a:off x="7762875" y="3357563"/>
            <a:ext cx="330200" cy="717550"/>
          </a:xfrm>
          <a:custGeom>
            <a:avLst/>
            <a:gdLst>
              <a:gd name="T0" fmla="*/ 5543 w 417"/>
              <a:gd name="T1" fmla="*/ 717550 h 452"/>
              <a:gd name="T2" fmla="*/ 3167 w 417"/>
              <a:gd name="T3" fmla="*/ 717550 h 452"/>
              <a:gd name="T4" fmla="*/ 0 w 417"/>
              <a:gd name="T5" fmla="*/ 635000 h 452"/>
              <a:gd name="T6" fmla="*/ 0 w 417"/>
              <a:gd name="T7" fmla="*/ 533400 h 452"/>
              <a:gd name="T8" fmla="*/ 0 w 417"/>
              <a:gd name="T9" fmla="*/ 439738 h 452"/>
              <a:gd name="T10" fmla="*/ 3167 w 417"/>
              <a:gd name="T11" fmla="*/ 373062 h 452"/>
              <a:gd name="T12" fmla="*/ 11878 w 417"/>
              <a:gd name="T13" fmla="*/ 269875 h 452"/>
              <a:gd name="T14" fmla="*/ 24547 w 417"/>
              <a:gd name="T15" fmla="*/ 147638 h 452"/>
              <a:gd name="T16" fmla="*/ 33258 w 417"/>
              <a:gd name="T17" fmla="*/ 65088 h 452"/>
              <a:gd name="T18" fmla="*/ 39592 w 417"/>
              <a:gd name="T19" fmla="*/ 38100 h 452"/>
              <a:gd name="T20" fmla="*/ 43552 w 417"/>
              <a:gd name="T21" fmla="*/ 26988 h 452"/>
              <a:gd name="T22" fmla="*/ 212215 w 417"/>
              <a:gd name="T23" fmla="*/ 0 h 452"/>
              <a:gd name="T24" fmla="*/ 216966 w 417"/>
              <a:gd name="T25" fmla="*/ 41275 h 452"/>
              <a:gd name="T26" fmla="*/ 225676 w 417"/>
              <a:gd name="T27" fmla="*/ 107950 h 452"/>
              <a:gd name="T28" fmla="*/ 255766 w 417"/>
              <a:gd name="T29" fmla="*/ 287338 h 452"/>
              <a:gd name="T30" fmla="*/ 330200 w 417"/>
              <a:gd name="T31" fmla="*/ 696913 h 452"/>
              <a:gd name="T32" fmla="*/ 327033 w 417"/>
              <a:gd name="T33" fmla="*/ 696913 h 452"/>
              <a:gd name="T34" fmla="*/ 255766 w 417"/>
              <a:gd name="T35" fmla="*/ 519113 h 452"/>
              <a:gd name="T36" fmla="*/ 203505 w 417"/>
              <a:gd name="T37" fmla="*/ 388937 h 452"/>
              <a:gd name="T38" fmla="*/ 159953 w 417"/>
              <a:gd name="T39" fmla="*/ 277813 h 452"/>
              <a:gd name="T40" fmla="*/ 121153 w 417"/>
              <a:gd name="T41" fmla="*/ 158750 h 452"/>
              <a:gd name="T42" fmla="*/ 5543 w 417"/>
              <a:gd name="T43" fmla="*/ 717550 h 4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17"/>
              <a:gd name="T67" fmla="*/ 0 h 452"/>
              <a:gd name="T68" fmla="*/ 417 w 417"/>
              <a:gd name="T69" fmla="*/ 452 h 45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17" h="452">
                <a:moveTo>
                  <a:pt x="7" y="452"/>
                </a:moveTo>
                <a:lnTo>
                  <a:pt x="4" y="452"/>
                </a:lnTo>
                <a:lnTo>
                  <a:pt x="0" y="400"/>
                </a:lnTo>
                <a:lnTo>
                  <a:pt x="0" y="336"/>
                </a:lnTo>
                <a:lnTo>
                  <a:pt x="0" y="277"/>
                </a:lnTo>
                <a:lnTo>
                  <a:pt x="4" y="235"/>
                </a:lnTo>
                <a:lnTo>
                  <a:pt x="15" y="170"/>
                </a:lnTo>
                <a:lnTo>
                  <a:pt x="31" y="93"/>
                </a:lnTo>
                <a:lnTo>
                  <a:pt x="42" y="41"/>
                </a:lnTo>
                <a:lnTo>
                  <a:pt x="50" y="24"/>
                </a:lnTo>
                <a:lnTo>
                  <a:pt x="55" y="17"/>
                </a:lnTo>
                <a:lnTo>
                  <a:pt x="268" y="0"/>
                </a:lnTo>
                <a:lnTo>
                  <a:pt x="274" y="26"/>
                </a:lnTo>
                <a:lnTo>
                  <a:pt x="285" y="68"/>
                </a:lnTo>
                <a:lnTo>
                  <a:pt x="323" y="181"/>
                </a:lnTo>
                <a:lnTo>
                  <a:pt x="417" y="439"/>
                </a:lnTo>
                <a:lnTo>
                  <a:pt x="413" y="439"/>
                </a:lnTo>
                <a:lnTo>
                  <a:pt x="323" y="327"/>
                </a:lnTo>
                <a:lnTo>
                  <a:pt x="257" y="245"/>
                </a:lnTo>
                <a:lnTo>
                  <a:pt x="202" y="175"/>
                </a:lnTo>
                <a:lnTo>
                  <a:pt x="153" y="100"/>
                </a:lnTo>
                <a:lnTo>
                  <a:pt x="7" y="452"/>
                </a:lnTo>
                <a:close/>
              </a:path>
            </a:pathLst>
          </a:custGeom>
          <a:solidFill>
            <a:srgbClr val="E51000"/>
          </a:solidFill>
          <a:ln w="9525">
            <a:noFill/>
            <a:round/>
            <a:headEnd/>
            <a:tailEnd/>
          </a:ln>
        </p:spPr>
        <p:txBody>
          <a:bodyPr/>
          <a:lstStyle/>
          <a:p>
            <a:endParaRPr lang="nb-NO"/>
          </a:p>
        </p:txBody>
      </p:sp>
      <p:sp>
        <p:nvSpPr>
          <p:cNvPr id="3168" name="Freeform 48"/>
          <p:cNvSpPr>
            <a:spLocks/>
          </p:cNvSpPr>
          <p:nvPr/>
        </p:nvSpPr>
        <p:spPr bwMode="auto">
          <a:xfrm>
            <a:off x="7672388" y="3059113"/>
            <a:ext cx="117475" cy="495300"/>
          </a:xfrm>
          <a:custGeom>
            <a:avLst/>
            <a:gdLst>
              <a:gd name="T0" fmla="*/ 117475 w 149"/>
              <a:gd name="T1" fmla="*/ 20637 h 312"/>
              <a:gd name="T2" fmla="*/ 104860 w 149"/>
              <a:gd name="T3" fmla="*/ 68262 h 312"/>
              <a:gd name="T4" fmla="*/ 89880 w 149"/>
              <a:gd name="T5" fmla="*/ 131762 h 312"/>
              <a:gd name="T6" fmla="*/ 62285 w 149"/>
              <a:gd name="T7" fmla="*/ 274637 h 312"/>
              <a:gd name="T8" fmla="*/ 18922 w 149"/>
              <a:gd name="T9" fmla="*/ 495300 h 312"/>
              <a:gd name="T10" fmla="*/ 16557 w 149"/>
              <a:gd name="T11" fmla="*/ 492125 h 312"/>
              <a:gd name="T12" fmla="*/ 8673 w 149"/>
              <a:gd name="T13" fmla="*/ 461963 h 312"/>
              <a:gd name="T14" fmla="*/ 6307 w 149"/>
              <a:gd name="T15" fmla="*/ 415925 h 312"/>
              <a:gd name="T16" fmla="*/ 0 w 149"/>
              <a:gd name="T17" fmla="*/ 301625 h 312"/>
              <a:gd name="T18" fmla="*/ 3154 w 149"/>
              <a:gd name="T19" fmla="*/ 269875 h 312"/>
              <a:gd name="T20" fmla="*/ 13403 w 149"/>
              <a:gd name="T21" fmla="*/ 206375 h 312"/>
              <a:gd name="T22" fmla="*/ 33902 w 149"/>
              <a:gd name="T23" fmla="*/ 82550 h 312"/>
              <a:gd name="T24" fmla="*/ 46517 w 149"/>
              <a:gd name="T25" fmla="*/ 30163 h 312"/>
              <a:gd name="T26" fmla="*/ 55190 w 149"/>
              <a:gd name="T27" fmla="*/ 0 h 312"/>
              <a:gd name="T28" fmla="*/ 117475 w 149"/>
              <a:gd name="T29" fmla="*/ 20637 h 3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9"/>
              <a:gd name="T46" fmla="*/ 0 h 312"/>
              <a:gd name="T47" fmla="*/ 149 w 149"/>
              <a:gd name="T48" fmla="*/ 312 h 3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9" h="312">
                <a:moveTo>
                  <a:pt x="149" y="13"/>
                </a:moveTo>
                <a:lnTo>
                  <a:pt x="133" y="43"/>
                </a:lnTo>
                <a:lnTo>
                  <a:pt x="114" y="83"/>
                </a:lnTo>
                <a:lnTo>
                  <a:pt x="79" y="173"/>
                </a:lnTo>
                <a:lnTo>
                  <a:pt x="24" y="312"/>
                </a:lnTo>
                <a:lnTo>
                  <a:pt x="21" y="310"/>
                </a:lnTo>
                <a:lnTo>
                  <a:pt x="11" y="291"/>
                </a:lnTo>
                <a:lnTo>
                  <a:pt x="8" y="262"/>
                </a:lnTo>
                <a:lnTo>
                  <a:pt x="0" y="190"/>
                </a:lnTo>
                <a:lnTo>
                  <a:pt x="4" y="170"/>
                </a:lnTo>
                <a:lnTo>
                  <a:pt x="17" y="130"/>
                </a:lnTo>
                <a:lnTo>
                  <a:pt x="43" y="52"/>
                </a:lnTo>
                <a:lnTo>
                  <a:pt x="59" y="19"/>
                </a:lnTo>
                <a:lnTo>
                  <a:pt x="70" y="0"/>
                </a:lnTo>
                <a:lnTo>
                  <a:pt x="149" y="13"/>
                </a:lnTo>
                <a:close/>
              </a:path>
            </a:pathLst>
          </a:custGeom>
          <a:solidFill>
            <a:srgbClr val="E51000"/>
          </a:solidFill>
          <a:ln w="9525">
            <a:noFill/>
            <a:round/>
            <a:headEnd/>
            <a:tailEnd/>
          </a:ln>
        </p:spPr>
        <p:txBody>
          <a:bodyPr/>
          <a:lstStyle/>
          <a:p>
            <a:endParaRPr lang="nb-NO"/>
          </a:p>
        </p:txBody>
      </p:sp>
      <p:sp>
        <p:nvSpPr>
          <p:cNvPr id="3169" name="Freeform 49"/>
          <p:cNvSpPr>
            <a:spLocks/>
          </p:cNvSpPr>
          <p:nvPr/>
        </p:nvSpPr>
        <p:spPr bwMode="auto">
          <a:xfrm>
            <a:off x="7805738" y="3033713"/>
            <a:ext cx="163512" cy="315912"/>
          </a:xfrm>
          <a:custGeom>
            <a:avLst/>
            <a:gdLst>
              <a:gd name="T0" fmla="*/ 163513 w 206"/>
              <a:gd name="T1" fmla="*/ 306387 h 199"/>
              <a:gd name="T2" fmla="*/ 132557 w 206"/>
              <a:gd name="T3" fmla="*/ 312737 h 199"/>
              <a:gd name="T4" fmla="*/ 104775 w 206"/>
              <a:gd name="T5" fmla="*/ 315912 h 199"/>
              <a:gd name="T6" fmla="*/ 69850 w 206"/>
              <a:gd name="T7" fmla="*/ 315912 h 199"/>
              <a:gd name="T8" fmla="*/ 36513 w 206"/>
              <a:gd name="T9" fmla="*/ 315912 h 199"/>
              <a:gd name="T10" fmla="*/ 0 w 206"/>
              <a:gd name="T11" fmla="*/ 306387 h 199"/>
              <a:gd name="T12" fmla="*/ 0 w 206"/>
              <a:gd name="T13" fmla="*/ 254000 h 199"/>
              <a:gd name="T14" fmla="*/ 0 w 206"/>
              <a:gd name="T15" fmla="*/ 163512 h 199"/>
              <a:gd name="T16" fmla="*/ 3175 w 206"/>
              <a:gd name="T17" fmla="*/ 0 h 199"/>
              <a:gd name="T18" fmla="*/ 151607 w 206"/>
              <a:gd name="T19" fmla="*/ 3175 h 199"/>
              <a:gd name="T20" fmla="*/ 160338 w 206"/>
              <a:gd name="T21" fmla="*/ 157162 h 199"/>
              <a:gd name="T22" fmla="*/ 163513 w 206"/>
              <a:gd name="T23" fmla="*/ 306387 h 1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6"/>
              <a:gd name="T37" fmla="*/ 0 h 199"/>
              <a:gd name="T38" fmla="*/ 206 w 206"/>
              <a:gd name="T39" fmla="*/ 199 h 19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6" h="199">
                <a:moveTo>
                  <a:pt x="206" y="193"/>
                </a:moveTo>
                <a:lnTo>
                  <a:pt x="167" y="197"/>
                </a:lnTo>
                <a:lnTo>
                  <a:pt x="132" y="199"/>
                </a:lnTo>
                <a:lnTo>
                  <a:pt x="88" y="199"/>
                </a:lnTo>
                <a:lnTo>
                  <a:pt x="46" y="199"/>
                </a:lnTo>
                <a:lnTo>
                  <a:pt x="0" y="193"/>
                </a:lnTo>
                <a:lnTo>
                  <a:pt x="0" y="160"/>
                </a:lnTo>
                <a:lnTo>
                  <a:pt x="0" y="103"/>
                </a:lnTo>
                <a:lnTo>
                  <a:pt x="4" y="0"/>
                </a:lnTo>
                <a:lnTo>
                  <a:pt x="191" y="2"/>
                </a:lnTo>
                <a:lnTo>
                  <a:pt x="202" y="99"/>
                </a:lnTo>
                <a:lnTo>
                  <a:pt x="206" y="193"/>
                </a:lnTo>
                <a:close/>
              </a:path>
            </a:pathLst>
          </a:custGeom>
          <a:solidFill>
            <a:srgbClr val="E51000"/>
          </a:solidFill>
          <a:ln w="9525">
            <a:noFill/>
            <a:round/>
            <a:headEnd/>
            <a:tailEnd/>
          </a:ln>
        </p:spPr>
        <p:txBody>
          <a:bodyPr/>
          <a:lstStyle/>
          <a:p>
            <a:endParaRPr lang="nb-NO"/>
          </a:p>
        </p:txBody>
      </p:sp>
      <p:sp>
        <p:nvSpPr>
          <p:cNvPr id="3170" name="Freeform 50"/>
          <p:cNvSpPr>
            <a:spLocks/>
          </p:cNvSpPr>
          <p:nvPr/>
        </p:nvSpPr>
        <p:spPr bwMode="auto">
          <a:xfrm>
            <a:off x="7842250" y="2892425"/>
            <a:ext cx="71438" cy="123825"/>
          </a:xfrm>
          <a:custGeom>
            <a:avLst/>
            <a:gdLst>
              <a:gd name="T0" fmla="*/ 71437 w 90"/>
              <a:gd name="T1" fmla="*/ 58738 h 78"/>
              <a:gd name="T2" fmla="*/ 68262 w 90"/>
              <a:gd name="T3" fmla="*/ 79375 h 78"/>
              <a:gd name="T4" fmla="*/ 62706 w 90"/>
              <a:gd name="T5" fmla="*/ 101600 h 78"/>
              <a:gd name="T6" fmla="*/ 55562 w 90"/>
              <a:gd name="T7" fmla="*/ 111125 h 78"/>
              <a:gd name="T8" fmla="*/ 46831 w 90"/>
              <a:gd name="T9" fmla="*/ 117475 h 78"/>
              <a:gd name="T10" fmla="*/ 41275 w 90"/>
              <a:gd name="T11" fmla="*/ 123825 h 78"/>
              <a:gd name="T12" fmla="*/ 30956 w 90"/>
              <a:gd name="T13" fmla="*/ 123825 h 78"/>
              <a:gd name="T14" fmla="*/ 22225 w 90"/>
              <a:gd name="T15" fmla="*/ 120650 h 78"/>
              <a:gd name="T16" fmla="*/ 13494 w 90"/>
              <a:gd name="T17" fmla="*/ 114300 h 78"/>
              <a:gd name="T18" fmla="*/ 8731 w 90"/>
              <a:gd name="T19" fmla="*/ 104775 h 78"/>
              <a:gd name="T20" fmla="*/ 5556 w 90"/>
              <a:gd name="T21" fmla="*/ 93662 h 78"/>
              <a:gd name="T22" fmla="*/ 3175 w 90"/>
              <a:gd name="T23" fmla="*/ 65087 h 78"/>
              <a:gd name="T24" fmla="*/ 0 w 90"/>
              <a:gd name="T25" fmla="*/ 52388 h 78"/>
              <a:gd name="T26" fmla="*/ 3175 w 90"/>
              <a:gd name="T27" fmla="*/ 3175 h 78"/>
              <a:gd name="T28" fmla="*/ 5556 w 90"/>
              <a:gd name="T29" fmla="*/ 0 h 78"/>
              <a:gd name="T30" fmla="*/ 13494 w 90"/>
              <a:gd name="T31" fmla="*/ 0 h 78"/>
              <a:gd name="T32" fmla="*/ 22225 w 90"/>
              <a:gd name="T33" fmla="*/ 0 h 78"/>
              <a:gd name="T34" fmla="*/ 33337 w 90"/>
              <a:gd name="T35" fmla="*/ 0 h 78"/>
              <a:gd name="T36" fmla="*/ 43656 w 90"/>
              <a:gd name="T37" fmla="*/ 6350 h 78"/>
              <a:gd name="T38" fmla="*/ 55562 w 90"/>
              <a:gd name="T39" fmla="*/ 12700 h 78"/>
              <a:gd name="T40" fmla="*/ 62706 w 90"/>
              <a:gd name="T41" fmla="*/ 23812 h 78"/>
              <a:gd name="T42" fmla="*/ 71437 w 90"/>
              <a:gd name="T43" fmla="*/ 41275 h 78"/>
              <a:gd name="T44" fmla="*/ 71437 w 90"/>
              <a:gd name="T45" fmla="*/ 58738 h 7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0"/>
              <a:gd name="T70" fmla="*/ 0 h 78"/>
              <a:gd name="T71" fmla="*/ 90 w 90"/>
              <a:gd name="T72" fmla="*/ 78 h 7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0" h="78">
                <a:moveTo>
                  <a:pt x="90" y="37"/>
                </a:moveTo>
                <a:lnTo>
                  <a:pt x="86" y="50"/>
                </a:lnTo>
                <a:lnTo>
                  <a:pt x="79" y="64"/>
                </a:lnTo>
                <a:lnTo>
                  <a:pt x="70" y="70"/>
                </a:lnTo>
                <a:lnTo>
                  <a:pt x="59" y="74"/>
                </a:lnTo>
                <a:lnTo>
                  <a:pt x="52" y="78"/>
                </a:lnTo>
                <a:lnTo>
                  <a:pt x="39" y="78"/>
                </a:lnTo>
                <a:lnTo>
                  <a:pt x="28" y="76"/>
                </a:lnTo>
                <a:lnTo>
                  <a:pt x="17" y="72"/>
                </a:lnTo>
                <a:lnTo>
                  <a:pt x="11" y="66"/>
                </a:lnTo>
                <a:lnTo>
                  <a:pt x="7" y="59"/>
                </a:lnTo>
                <a:lnTo>
                  <a:pt x="4" y="41"/>
                </a:lnTo>
                <a:lnTo>
                  <a:pt x="0" y="33"/>
                </a:lnTo>
                <a:lnTo>
                  <a:pt x="4" y="2"/>
                </a:lnTo>
                <a:lnTo>
                  <a:pt x="7" y="0"/>
                </a:lnTo>
                <a:lnTo>
                  <a:pt x="17" y="0"/>
                </a:lnTo>
                <a:lnTo>
                  <a:pt x="28" y="0"/>
                </a:lnTo>
                <a:lnTo>
                  <a:pt x="42" y="0"/>
                </a:lnTo>
                <a:lnTo>
                  <a:pt x="55" y="4"/>
                </a:lnTo>
                <a:lnTo>
                  <a:pt x="70" y="8"/>
                </a:lnTo>
                <a:lnTo>
                  <a:pt x="79" y="15"/>
                </a:lnTo>
                <a:lnTo>
                  <a:pt x="90" y="26"/>
                </a:lnTo>
                <a:lnTo>
                  <a:pt x="90" y="37"/>
                </a:lnTo>
                <a:close/>
              </a:path>
            </a:pathLst>
          </a:custGeom>
          <a:solidFill>
            <a:srgbClr val="E51000"/>
          </a:solidFill>
          <a:ln w="9525">
            <a:noFill/>
            <a:round/>
            <a:headEnd/>
            <a:tailEnd/>
          </a:ln>
        </p:spPr>
        <p:txBody>
          <a:bodyPr/>
          <a:lstStyle/>
          <a:p>
            <a:endParaRPr lang="nb-NO"/>
          </a:p>
        </p:txBody>
      </p:sp>
      <p:sp>
        <p:nvSpPr>
          <p:cNvPr id="3171" name="Freeform 51"/>
          <p:cNvSpPr>
            <a:spLocks/>
          </p:cNvSpPr>
          <p:nvPr/>
        </p:nvSpPr>
        <p:spPr bwMode="auto">
          <a:xfrm>
            <a:off x="7975600" y="3068638"/>
            <a:ext cx="114300" cy="479425"/>
          </a:xfrm>
          <a:custGeom>
            <a:avLst/>
            <a:gdLst>
              <a:gd name="T0" fmla="*/ 56756 w 145"/>
              <a:gd name="T1" fmla="*/ 0 h 302"/>
              <a:gd name="T2" fmla="*/ 62274 w 145"/>
              <a:gd name="T3" fmla="*/ 14288 h 302"/>
              <a:gd name="T4" fmla="*/ 68580 w 145"/>
              <a:gd name="T5" fmla="*/ 39687 h 302"/>
              <a:gd name="T6" fmla="*/ 81192 w 145"/>
              <a:gd name="T7" fmla="*/ 104775 h 302"/>
              <a:gd name="T8" fmla="*/ 98534 w 145"/>
              <a:gd name="T9" fmla="*/ 196850 h 302"/>
              <a:gd name="T10" fmla="*/ 105629 w 145"/>
              <a:gd name="T11" fmla="*/ 242887 h 302"/>
              <a:gd name="T12" fmla="*/ 111935 w 145"/>
              <a:gd name="T13" fmla="*/ 292100 h 302"/>
              <a:gd name="T14" fmla="*/ 114300 w 145"/>
              <a:gd name="T15" fmla="*/ 336550 h 302"/>
              <a:gd name="T16" fmla="*/ 114300 w 145"/>
              <a:gd name="T17" fmla="*/ 385762 h 302"/>
              <a:gd name="T18" fmla="*/ 108782 w 145"/>
              <a:gd name="T19" fmla="*/ 430213 h 302"/>
              <a:gd name="T20" fmla="*/ 103264 w 145"/>
              <a:gd name="T21" fmla="*/ 479425 h 302"/>
              <a:gd name="T22" fmla="*/ 86710 w 145"/>
              <a:gd name="T23" fmla="*/ 406400 h 302"/>
              <a:gd name="T24" fmla="*/ 62274 w 145"/>
              <a:gd name="T25" fmla="*/ 274637 h 302"/>
              <a:gd name="T26" fmla="*/ 32319 w 145"/>
              <a:gd name="T27" fmla="*/ 125412 h 302"/>
              <a:gd name="T28" fmla="*/ 15766 w 145"/>
              <a:gd name="T29" fmla="*/ 63500 h 302"/>
              <a:gd name="T30" fmla="*/ 0 w 145"/>
              <a:gd name="T31" fmla="*/ 11112 h 302"/>
              <a:gd name="T32" fmla="*/ 56756 w 145"/>
              <a:gd name="T33" fmla="*/ 0 h 3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5"/>
              <a:gd name="T52" fmla="*/ 0 h 302"/>
              <a:gd name="T53" fmla="*/ 145 w 145"/>
              <a:gd name="T54" fmla="*/ 302 h 30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5" h="302">
                <a:moveTo>
                  <a:pt x="72" y="0"/>
                </a:moveTo>
                <a:lnTo>
                  <a:pt x="79" y="9"/>
                </a:lnTo>
                <a:lnTo>
                  <a:pt x="87" y="25"/>
                </a:lnTo>
                <a:lnTo>
                  <a:pt x="103" y="66"/>
                </a:lnTo>
                <a:lnTo>
                  <a:pt x="125" y="124"/>
                </a:lnTo>
                <a:lnTo>
                  <a:pt x="134" y="153"/>
                </a:lnTo>
                <a:lnTo>
                  <a:pt x="142" y="184"/>
                </a:lnTo>
                <a:lnTo>
                  <a:pt x="145" y="212"/>
                </a:lnTo>
                <a:lnTo>
                  <a:pt x="145" y="243"/>
                </a:lnTo>
                <a:lnTo>
                  <a:pt x="138" y="271"/>
                </a:lnTo>
                <a:lnTo>
                  <a:pt x="131" y="302"/>
                </a:lnTo>
                <a:lnTo>
                  <a:pt x="110" y="256"/>
                </a:lnTo>
                <a:lnTo>
                  <a:pt x="79" y="173"/>
                </a:lnTo>
                <a:lnTo>
                  <a:pt x="41" y="79"/>
                </a:lnTo>
                <a:lnTo>
                  <a:pt x="20" y="40"/>
                </a:lnTo>
                <a:lnTo>
                  <a:pt x="0" y="7"/>
                </a:lnTo>
                <a:lnTo>
                  <a:pt x="72" y="0"/>
                </a:lnTo>
                <a:close/>
              </a:path>
            </a:pathLst>
          </a:custGeom>
          <a:solidFill>
            <a:srgbClr val="E51000"/>
          </a:solidFill>
          <a:ln w="9525">
            <a:noFill/>
            <a:round/>
            <a:headEnd/>
            <a:tailEnd/>
          </a:ln>
        </p:spPr>
        <p:txBody>
          <a:bodyPr/>
          <a:lstStyle/>
          <a:p>
            <a:endParaRPr lang="nb-NO"/>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Plassholder for lysbildenummer 3"/>
          <p:cNvSpPr>
            <a:spLocks noGrp="1"/>
          </p:cNvSpPr>
          <p:nvPr>
            <p:ph type="sldNum" sz="quarter" idx="12"/>
          </p:nvPr>
        </p:nvSpPr>
        <p:spPr>
          <a:noFill/>
        </p:spPr>
        <p:txBody>
          <a:bodyPr/>
          <a:lstStyle/>
          <a:p>
            <a:fld id="{0D7D42EA-D51C-4E16-90E9-12C443ED7607}" type="slidenum">
              <a:rPr lang="nn-NO" smtClean="0"/>
              <a:pPr/>
              <a:t>11</a:t>
            </a:fld>
            <a:endParaRPr lang="nn-NO" smtClean="0"/>
          </a:p>
        </p:txBody>
      </p:sp>
      <p:sp>
        <p:nvSpPr>
          <p:cNvPr id="13317" name="Rectangle 2"/>
          <p:cNvSpPr>
            <a:spLocks noGrp="1" noChangeArrowheads="1"/>
          </p:cNvSpPr>
          <p:nvPr>
            <p:ph type="title" idx="4294967295"/>
          </p:nvPr>
        </p:nvSpPr>
        <p:spPr>
          <a:xfrm>
            <a:off x="857224" y="811213"/>
            <a:ext cx="7891489" cy="746125"/>
          </a:xfrm>
        </p:spPr>
        <p:txBody>
          <a:bodyPr/>
          <a:lstStyle/>
          <a:p>
            <a:pPr eaLnBrk="1" hangingPunct="1"/>
            <a:r>
              <a:rPr lang="nb-NO" sz="2000" b="1" dirty="0" smtClean="0">
                <a:solidFill>
                  <a:schemeClr val="tx2"/>
                </a:solidFill>
              </a:rPr>
              <a:t>Generasjonskontrakten</a:t>
            </a:r>
          </a:p>
        </p:txBody>
      </p:sp>
      <p:graphicFrame>
        <p:nvGraphicFramePr>
          <p:cNvPr id="13314" name="Object 3"/>
          <p:cNvGraphicFramePr>
            <a:graphicFrameLocks noGrp="1" noChangeAspect="1"/>
          </p:cNvGraphicFramePr>
          <p:nvPr>
            <p:ph sz="half" idx="4294967295"/>
          </p:nvPr>
        </p:nvGraphicFramePr>
        <p:xfrm>
          <a:off x="1214414" y="2143116"/>
          <a:ext cx="7278707" cy="3929090"/>
        </p:xfrm>
        <a:graphic>
          <a:graphicData uri="http://schemas.openxmlformats.org/presentationml/2006/ole">
            <mc:AlternateContent xmlns:mc="http://schemas.openxmlformats.org/markup-compatibility/2006">
              <mc:Choice xmlns:v="urn:schemas-microsoft-com:vml" Requires="v">
                <p:oleObj spid="_x0000_s272387" name="Diagram" r:id="rId4" imgW="2809875" imgH="2714625" progId="MSGraph.Chart.8">
                  <p:embed followColorScheme="full"/>
                </p:oleObj>
              </mc:Choice>
              <mc:Fallback>
                <p:oleObj name="Diagram" r:id="rId4" imgW="2809875" imgH="2714625" progId="MSGraph.Chart.8">
                  <p:embed followColorScheme="full"/>
                  <p:pic>
                    <p:nvPicPr>
                      <p:cNvPr id="0" name="Picture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4414" y="2143116"/>
                        <a:ext cx="7278707" cy="39290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19" name="Rectangle 5"/>
          <p:cNvSpPr>
            <a:spLocks noChangeArrowheads="1"/>
          </p:cNvSpPr>
          <p:nvPr/>
        </p:nvSpPr>
        <p:spPr bwMode="auto">
          <a:xfrm>
            <a:off x="2285984" y="1714488"/>
            <a:ext cx="5000660" cy="360363"/>
          </a:xfrm>
          <a:prstGeom prst="rect">
            <a:avLst/>
          </a:prstGeom>
          <a:noFill/>
          <a:ln w="9525">
            <a:noFill/>
            <a:miter lim="800000"/>
            <a:headEnd/>
            <a:tailEnd/>
          </a:ln>
        </p:spPr>
        <p:txBody>
          <a:bodyPr anchor="ctr"/>
          <a:lstStyle/>
          <a:p>
            <a:pPr algn="ctr"/>
            <a:r>
              <a:rPr lang="nb-NO" sz="1600"/>
              <a:t>Netto overføringer</a:t>
            </a:r>
            <a:r>
              <a:rPr lang="nb-NO" sz="1200"/>
              <a:t> </a:t>
            </a:r>
            <a:br>
              <a:rPr lang="nb-NO" sz="1200"/>
            </a:br>
            <a:r>
              <a:rPr lang="nb-NO" sz="1200"/>
              <a:t>Etter alder i 2009. 1000 kroner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ChangeArrowheads="1"/>
          </p:cNvSpPr>
          <p:nvPr>
            <p:ph type="title"/>
          </p:nvPr>
        </p:nvSpPr>
        <p:spPr/>
        <p:txBody>
          <a:bodyPr/>
          <a:lstStyle/>
          <a:p>
            <a:r>
              <a:rPr lang="nb-NO" sz="2000" b="1" dirty="0">
                <a:solidFill>
                  <a:schemeClr val="tx2"/>
                </a:solidFill>
              </a:rPr>
              <a:t>Andel av befolkningen i yrkesaktiv alder på trygdeordninger</a:t>
            </a:r>
            <a:r>
              <a:rPr lang="nb-NO" sz="2000" dirty="0">
                <a:solidFill>
                  <a:schemeClr val="tx1"/>
                </a:solidFill>
              </a:rPr>
              <a:t/>
            </a:r>
            <a:br>
              <a:rPr lang="nb-NO" sz="2000" dirty="0">
                <a:solidFill>
                  <a:schemeClr val="tx1"/>
                </a:solidFill>
              </a:rPr>
            </a:br>
            <a:r>
              <a:rPr lang="nb-NO" sz="1600" dirty="0">
                <a:solidFill>
                  <a:schemeClr val="tx1"/>
                </a:solidFill>
              </a:rPr>
              <a:t>Prosent  </a:t>
            </a:r>
            <a:br>
              <a:rPr lang="nb-NO" sz="1600" dirty="0">
                <a:solidFill>
                  <a:schemeClr val="tx1"/>
                </a:solidFill>
              </a:rPr>
            </a:br>
            <a:endParaRPr lang="nb-NO" sz="1600" dirty="0">
              <a:solidFill>
                <a:schemeClr val="tx1"/>
              </a:solidFill>
            </a:endParaRPr>
          </a:p>
        </p:txBody>
      </p:sp>
      <p:graphicFrame>
        <p:nvGraphicFramePr>
          <p:cNvPr id="360451" name="Object 3"/>
          <p:cNvGraphicFramePr>
            <a:graphicFrameLocks noGrp="1" noChangeAspect="1"/>
          </p:cNvGraphicFramePr>
          <p:nvPr>
            <p:ph idx="1"/>
          </p:nvPr>
        </p:nvGraphicFramePr>
        <p:xfrm>
          <a:off x="1868488" y="1816100"/>
          <a:ext cx="5862637" cy="3987800"/>
        </p:xfrm>
        <a:graphic>
          <a:graphicData uri="http://schemas.openxmlformats.org/presentationml/2006/ole">
            <mc:AlternateContent xmlns:mc="http://schemas.openxmlformats.org/markup-compatibility/2006">
              <mc:Choice xmlns:v="urn:schemas-microsoft-com:vml" Requires="v">
                <p:oleObj spid="_x0000_s349187" name="Diagram" r:id="rId3" imgW="5867400" imgH="3990975" progId="MSGraph.Chart.8">
                  <p:embed followColorScheme="full"/>
                </p:oleObj>
              </mc:Choice>
              <mc:Fallback>
                <p:oleObj name="Diagram" r:id="rId3" imgW="5867400" imgH="3990975" progId="MSGraph.Chart.8">
                  <p:embed followColorScheme="full"/>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8488" y="1816100"/>
                        <a:ext cx="5862637" cy="398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0452" name="Text Box 4"/>
          <p:cNvSpPr txBox="1">
            <a:spLocks noChangeArrowheads="1"/>
          </p:cNvSpPr>
          <p:nvPr/>
        </p:nvSpPr>
        <p:spPr bwMode="auto">
          <a:xfrm>
            <a:off x="746125" y="6070600"/>
            <a:ext cx="1128713" cy="274638"/>
          </a:xfrm>
          <a:prstGeom prst="rect">
            <a:avLst/>
          </a:prstGeom>
          <a:noFill/>
          <a:ln w="9525">
            <a:noFill/>
            <a:miter lim="800000"/>
            <a:headEnd/>
            <a:tailEnd/>
          </a:ln>
          <a:effectLst/>
        </p:spPr>
        <p:txBody>
          <a:bodyPr wrap="none">
            <a:spAutoFit/>
          </a:bodyPr>
          <a:lstStyle/>
          <a:p>
            <a:r>
              <a:rPr lang="nb-NO" sz="1200"/>
              <a:t>Figur 3.12 A</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4" name="Plassholder for lysbildenummer 3"/>
          <p:cNvSpPr>
            <a:spLocks noGrp="1"/>
          </p:cNvSpPr>
          <p:nvPr>
            <p:ph type="sldNum" sz="quarter" idx="12"/>
          </p:nvPr>
        </p:nvSpPr>
        <p:spPr>
          <a:noFill/>
        </p:spPr>
        <p:txBody>
          <a:bodyPr/>
          <a:lstStyle/>
          <a:p>
            <a:fld id="{14CCEA9C-16EC-4B3C-9837-B87E125723A1}" type="slidenum">
              <a:rPr lang="nn-NO" smtClean="0">
                <a:cs typeface="Arial" charset="0"/>
              </a:rPr>
              <a:pPr/>
              <a:t>13</a:t>
            </a:fld>
            <a:endParaRPr lang="nn-NO" smtClean="0">
              <a:cs typeface="Arial" charset="0"/>
            </a:endParaRPr>
          </a:p>
        </p:txBody>
      </p:sp>
      <p:sp>
        <p:nvSpPr>
          <p:cNvPr id="143365" name="Rectangle 2"/>
          <p:cNvSpPr>
            <a:spLocks noGrp="1" noChangeArrowheads="1"/>
          </p:cNvSpPr>
          <p:nvPr>
            <p:ph type="title" idx="4294967295"/>
          </p:nvPr>
        </p:nvSpPr>
        <p:spPr>
          <a:xfrm>
            <a:off x="1119188" y="420915"/>
            <a:ext cx="7589837" cy="711200"/>
          </a:xfrm>
        </p:spPr>
        <p:txBody>
          <a:bodyPr/>
          <a:lstStyle/>
          <a:p>
            <a:pPr eaLnBrk="1" hangingPunct="1"/>
            <a:r>
              <a:rPr lang="nb-NO" sz="2000" b="1" dirty="0" smtClean="0">
                <a:solidFill>
                  <a:schemeClr val="tx2"/>
                </a:solidFill>
              </a:rPr>
              <a:t>Aldring får betydning for de offentlige finansene</a:t>
            </a:r>
            <a:endParaRPr lang="nb-NO" sz="2000" dirty="0" smtClean="0">
              <a:solidFill>
                <a:schemeClr val="tx2"/>
              </a:solidFill>
            </a:endParaRPr>
          </a:p>
        </p:txBody>
      </p:sp>
      <p:sp>
        <p:nvSpPr>
          <p:cNvPr id="143367" name="Rectangle 4"/>
          <p:cNvSpPr>
            <a:spLocks noChangeArrowheads="1"/>
          </p:cNvSpPr>
          <p:nvPr/>
        </p:nvSpPr>
        <p:spPr bwMode="auto">
          <a:xfrm>
            <a:off x="1320800" y="1074056"/>
            <a:ext cx="7212013" cy="553998"/>
          </a:xfrm>
          <a:prstGeom prst="rect">
            <a:avLst/>
          </a:prstGeom>
          <a:noFill/>
          <a:ln w="9525">
            <a:noFill/>
            <a:miter lim="800000"/>
            <a:headEnd/>
            <a:tailEnd/>
          </a:ln>
        </p:spPr>
        <p:txBody>
          <a:bodyPr wrap="square">
            <a:spAutoFit/>
          </a:bodyPr>
          <a:lstStyle/>
          <a:p>
            <a:pPr algn="ctr"/>
            <a:r>
              <a:rPr lang="nb-NO" sz="1600" dirty="0"/>
              <a:t>Forventet fondsavkastning og pensjonsutgiftene</a:t>
            </a:r>
          </a:p>
          <a:p>
            <a:pPr algn="ctr"/>
            <a:r>
              <a:rPr lang="nb-NO" sz="1400" dirty="0"/>
              <a:t>Prosent av trend-BNP Fastlands-Norge</a:t>
            </a:r>
          </a:p>
        </p:txBody>
      </p:sp>
      <p:sp>
        <p:nvSpPr>
          <p:cNvPr id="12" name="Tittel 1"/>
          <p:cNvSpPr txBox="1">
            <a:spLocks/>
          </p:cNvSpPr>
          <p:nvPr/>
        </p:nvSpPr>
        <p:spPr>
          <a:xfrm>
            <a:off x="1062038" y="565150"/>
            <a:ext cx="6613525" cy="712788"/>
          </a:xfrm>
          <a:prstGeom prst="rect">
            <a:avLst/>
          </a:prstGeom>
        </p:spPr>
        <p:txBody>
          <a:bodyPr/>
          <a:lstStyle/>
          <a:p>
            <a:pPr>
              <a:defRPr/>
            </a:pPr>
            <a:endParaRPr lang="nb-NO" kern="0" dirty="0">
              <a:solidFill>
                <a:srgbClr val="242166"/>
              </a:solidFill>
              <a:latin typeface="+mj-lt"/>
              <a:ea typeface="+mj-ea"/>
              <a:cs typeface="+mj-cs"/>
            </a:endParaRPr>
          </a:p>
        </p:txBody>
      </p:sp>
      <p:graphicFrame>
        <p:nvGraphicFramePr>
          <p:cNvPr id="143363" name="Object 3"/>
          <p:cNvGraphicFramePr>
            <a:graphicFrameLocks noChangeAspect="1"/>
          </p:cNvGraphicFramePr>
          <p:nvPr/>
        </p:nvGraphicFramePr>
        <p:xfrm>
          <a:off x="943429" y="1465943"/>
          <a:ext cx="7881257" cy="4554538"/>
        </p:xfrm>
        <a:graphic>
          <a:graphicData uri="http://schemas.openxmlformats.org/presentationml/2006/ole">
            <mc:AlternateContent xmlns:mc="http://schemas.openxmlformats.org/markup-compatibility/2006">
              <mc:Choice xmlns:v="urn:schemas-microsoft-com:vml" Requires="v">
                <p:oleObj spid="_x0000_s279556" name="Diagram" r:id="rId4" imgW="4314825" imgH="4305300" progId="MSGraph.Chart.8">
                  <p:embed followColorScheme="full"/>
                </p:oleObj>
              </mc:Choice>
              <mc:Fallback>
                <p:oleObj name="Diagram" r:id="rId4" imgW="4314825" imgH="4305300" progId="MSGraph.Chart.8">
                  <p:embed followColorScheme="full"/>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3429" y="1465943"/>
                        <a:ext cx="7881257" cy="4554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lysbildenummer 3"/>
          <p:cNvSpPr>
            <a:spLocks noGrp="1"/>
          </p:cNvSpPr>
          <p:nvPr>
            <p:ph type="sldNum" sz="quarter" idx="12"/>
          </p:nvPr>
        </p:nvSpPr>
        <p:spPr/>
        <p:txBody>
          <a:bodyPr/>
          <a:lstStyle/>
          <a:p>
            <a:fld id="{D470B335-EF74-4C80-99E5-CF25347FAF90}" type="slidenum">
              <a:rPr lang="nn-NO" smtClean="0"/>
              <a:pPr/>
              <a:t>14</a:t>
            </a:fld>
            <a:endParaRPr lang="nn-NO"/>
          </a:p>
        </p:txBody>
      </p:sp>
      <p:sp>
        <p:nvSpPr>
          <p:cNvPr id="7" name="TekstSylinder 6"/>
          <p:cNvSpPr txBox="1"/>
          <p:nvPr/>
        </p:nvSpPr>
        <p:spPr>
          <a:xfrm>
            <a:off x="709550" y="6124575"/>
            <a:ext cx="966849" cy="246221"/>
          </a:xfrm>
          <a:prstGeom prst="rect">
            <a:avLst/>
          </a:prstGeom>
          <a:noFill/>
        </p:spPr>
        <p:txBody>
          <a:bodyPr wrap="square" rtlCol="0">
            <a:spAutoFit/>
          </a:bodyPr>
          <a:lstStyle/>
          <a:p>
            <a:r>
              <a:rPr lang="nb-NO" sz="1000" dirty="0" smtClean="0"/>
              <a:t>Figur 3.4 F</a:t>
            </a:r>
            <a:endParaRPr lang="nb-NO" sz="1000" dirty="0"/>
          </a:p>
        </p:txBody>
      </p:sp>
      <p:sp>
        <p:nvSpPr>
          <p:cNvPr id="8" name="Tittel 1"/>
          <p:cNvSpPr>
            <a:spLocks noGrp="1"/>
          </p:cNvSpPr>
          <p:nvPr>
            <p:ph type="title"/>
          </p:nvPr>
        </p:nvSpPr>
        <p:spPr>
          <a:xfrm>
            <a:off x="1158875" y="1066800"/>
            <a:ext cx="6435725" cy="533400"/>
          </a:xfrm>
        </p:spPr>
        <p:txBody>
          <a:bodyPr/>
          <a:lstStyle/>
          <a:p>
            <a:r>
              <a:rPr lang="nb-NO" dirty="0" smtClean="0"/>
              <a:t>Langsiktige inndekningsbehov</a:t>
            </a:r>
            <a:endParaRPr lang="nb-NO" dirty="0"/>
          </a:p>
        </p:txBody>
      </p:sp>
      <p:sp>
        <p:nvSpPr>
          <p:cNvPr id="9" name="Text Box 32"/>
          <p:cNvSpPr txBox="1">
            <a:spLocks noChangeArrowheads="1"/>
          </p:cNvSpPr>
          <p:nvPr/>
        </p:nvSpPr>
        <p:spPr bwMode="auto">
          <a:xfrm>
            <a:off x="1703367" y="1762667"/>
            <a:ext cx="5335608" cy="307777"/>
          </a:xfrm>
          <a:prstGeom prst="rect">
            <a:avLst/>
          </a:prstGeom>
          <a:noFill/>
          <a:ln w="9525">
            <a:noFill/>
            <a:miter lim="800000"/>
            <a:headEnd/>
            <a:tailEnd/>
          </a:ln>
          <a:effectLst/>
        </p:spPr>
        <p:txBody>
          <a:bodyPr wrap="square">
            <a:spAutoFit/>
          </a:bodyPr>
          <a:lstStyle/>
          <a:p>
            <a:pPr marL="180975" indent="-180975"/>
            <a:r>
              <a:rPr lang="nb-NO" sz="1400" dirty="0" smtClean="0">
                <a:latin typeface="Times New Roman" pitchFamily="18" charset="0"/>
              </a:rPr>
              <a:t> Inndekningsbehov i 2060. Prosent av BNP for Fastlands-Norge</a:t>
            </a:r>
            <a:endParaRPr lang="nb-NO" sz="1400" dirty="0">
              <a:latin typeface="Times New Roman" pitchFamily="18" charset="0"/>
            </a:endParaRPr>
          </a:p>
        </p:txBody>
      </p:sp>
      <p:graphicFrame>
        <p:nvGraphicFramePr>
          <p:cNvPr id="11" name="Diagram 10"/>
          <p:cNvGraphicFramePr/>
          <p:nvPr>
            <p:extLst>
              <p:ext uri="{D42A27DB-BD31-4B8C-83A1-F6EECF244321}">
                <p14:modId xmlns:p14="http://schemas.microsoft.com/office/powerpoint/2010/main" val="3110457523"/>
              </p:ext>
            </p:extLst>
          </p:nvPr>
        </p:nvGraphicFramePr>
        <p:xfrm>
          <a:off x="1671615" y="2144721"/>
          <a:ext cx="6053159" cy="376077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Plassholder for lysbildenummer 5"/>
          <p:cNvSpPr>
            <a:spLocks noGrp="1"/>
          </p:cNvSpPr>
          <p:nvPr>
            <p:ph type="sldNum" sz="quarter" idx="12"/>
          </p:nvPr>
        </p:nvSpPr>
        <p:spPr>
          <a:noFill/>
        </p:spPr>
        <p:txBody>
          <a:bodyPr/>
          <a:lstStyle/>
          <a:p>
            <a:fld id="{36BA2611-7C9E-409D-BB5E-3DE4C4D5BE9B}" type="slidenum">
              <a:rPr lang="nb-NO" smtClean="0">
                <a:cs typeface="Arial" charset="0"/>
              </a:rPr>
              <a:pPr/>
              <a:t>15</a:t>
            </a:fld>
            <a:endParaRPr lang="nb-NO" smtClean="0">
              <a:cs typeface="Arial" charset="0"/>
            </a:endParaRPr>
          </a:p>
        </p:txBody>
      </p:sp>
      <p:sp>
        <p:nvSpPr>
          <p:cNvPr id="139268" name="Rectangle 2"/>
          <p:cNvSpPr>
            <a:spLocks noGrp="1" noChangeArrowheads="1"/>
          </p:cNvSpPr>
          <p:nvPr>
            <p:ph type="title"/>
          </p:nvPr>
        </p:nvSpPr>
        <p:spPr>
          <a:xfrm>
            <a:off x="1485900" y="1216025"/>
            <a:ext cx="6864350" cy="377825"/>
          </a:xfrm>
        </p:spPr>
        <p:txBody>
          <a:bodyPr/>
          <a:lstStyle/>
          <a:p>
            <a:pPr eaLnBrk="1" hangingPunct="1"/>
            <a:r>
              <a:rPr lang="nb-NO" sz="2000" smtClean="0"/>
              <a:t/>
            </a:r>
            <a:br>
              <a:rPr lang="nb-NO" sz="2000" smtClean="0"/>
            </a:br>
            <a:r>
              <a:rPr lang="nb-NO" sz="1400" smtClean="0">
                <a:solidFill>
                  <a:schemeClr val="tx1"/>
                </a:solidFill>
              </a:rPr>
              <a:t>Prosentvis vekst i BNP fra året før</a:t>
            </a:r>
            <a:br>
              <a:rPr lang="nb-NO" sz="1400" smtClean="0">
                <a:solidFill>
                  <a:schemeClr val="tx1"/>
                </a:solidFill>
              </a:rPr>
            </a:br>
            <a:endParaRPr lang="nb-NO" sz="1400" smtClean="0">
              <a:solidFill>
                <a:schemeClr val="tx1"/>
              </a:solidFill>
            </a:endParaRPr>
          </a:p>
        </p:txBody>
      </p:sp>
      <p:graphicFrame>
        <p:nvGraphicFramePr>
          <p:cNvPr id="139266" name="Diagram 8"/>
          <p:cNvGraphicFramePr>
            <a:graphicFrameLocks/>
          </p:cNvGraphicFramePr>
          <p:nvPr/>
        </p:nvGraphicFramePr>
        <p:xfrm>
          <a:off x="1962150" y="1885950"/>
          <a:ext cx="5410200" cy="3686175"/>
        </p:xfrm>
        <a:graphic>
          <a:graphicData uri="http://schemas.openxmlformats.org/presentationml/2006/ole">
            <mc:AlternateContent xmlns:mc="http://schemas.openxmlformats.org/markup-compatibility/2006">
              <mc:Choice xmlns:v="urn:schemas-microsoft-com:vml" Requires="v">
                <p:oleObj spid="_x0000_s350211" r:id="rId5" imgW="5407621" imgH="3688400" progId="Excel.Sheet.8">
                  <p:embed/>
                </p:oleObj>
              </mc:Choice>
              <mc:Fallback>
                <p:oleObj r:id="rId5" imgW="5407621" imgH="3688400" progId="Excel.Sheet.8">
                  <p:embed/>
                  <p:pic>
                    <p:nvPicPr>
                      <p:cNvPr id="0" name="Diagram 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62150" y="1885950"/>
                        <a:ext cx="5410200" cy="3686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2"/>
          <p:cNvSpPr txBox="1">
            <a:spLocks noChangeArrowheads="1"/>
          </p:cNvSpPr>
          <p:nvPr/>
        </p:nvSpPr>
        <p:spPr bwMode="auto">
          <a:xfrm>
            <a:off x="1204460" y="898072"/>
            <a:ext cx="7110412" cy="377825"/>
          </a:xfrm>
          <a:prstGeom prst="rect">
            <a:avLst/>
          </a:prstGeom>
          <a:noFill/>
          <a:ln w="9525">
            <a:noFill/>
            <a:miter lim="800000"/>
            <a:headEnd/>
            <a:tailEnd/>
          </a:ln>
          <a:effectLst/>
        </p:spPr>
        <p:txBody>
          <a:bodyPr anchor="ctr"/>
          <a:lstStyle/>
          <a:p>
            <a:pPr marL="228600" indent="-228600" defTabSz="180975">
              <a:defRPr/>
            </a:pPr>
            <a:r>
              <a:rPr lang="nb-NO" sz="2000" kern="0" dirty="0">
                <a:solidFill>
                  <a:srgbClr val="242166"/>
                </a:solidFill>
                <a:ea typeface="+mj-ea"/>
                <a:cs typeface="+mj-cs"/>
              </a:rPr>
              <a:t>  </a:t>
            </a:r>
            <a:br>
              <a:rPr lang="nb-NO" sz="2000" kern="0" dirty="0">
                <a:solidFill>
                  <a:srgbClr val="242166"/>
                </a:solidFill>
                <a:ea typeface="+mj-ea"/>
                <a:cs typeface="+mj-cs"/>
              </a:rPr>
            </a:br>
            <a:r>
              <a:rPr lang="nb-NO" sz="2000" kern="0" dirty="0">
                <a:solidFill>
                  <a:srgbClr val="242166"/>
                </a:solidFill>
                <a:ea typeface="+mj-ea"/>
                <a:cs typeface="+mj-cs"/>
              </a:rPr>
              <a:t/>
            </a:r>
            <a:br>
              <a:rPr lang="nb-NO" sz="2000" kern="0" dirty="0">
                <a:solidFill>
                  <a:srgbClr val="242166"/>
                </a:solidFill>
                <a:ea typeface="+mj-ea"/>
                <a:cs typeface="+mj-cs"/>
              </a:rPr>
            </a:br>
            <a:r>
              <a:rPr lang="nb-NO" sz="2000" b="1" kern="0" dirty="0" smtClean="0">
                <a:solidFill>
                  <a:srgbClr val="242166"/>
                </a:solidFill>
                <a:ea typeface="+mj-ea"/>
                <a:cs typeface="+mj-cs"/>
              </a:rPr>
              <a:t>Betydelige svingninger i den </a:t>
            </a:r>
            <a:r>
              <a:rPr lang="nb-NO" sz="2000" b="1" kern="0" dirty="0">
                <a:solidFill>
                  <a:srgbClr val="242166"/>
                </a:solidFill>
                <a:ea typeface="+mj-ea"/>
                <a:cs typeface="+mj-cs"/>
              </a:rPr>
              <a:t>økonomiske veksten </a:t>
            </a:r>
            <a:r>
              <a:rPr lang="nb-NO" b="1" kern="0" dirty="0">
                <a:solidFill>
                  <a:srgbClr val="242166"/>
                </a:solidFill>
                <a:latin typeface="Times New Roman" pitchFamily="18" charset="0"/>
                <a:ea typeface="+mj-ea"/>
                <a:cs typeface="Times New Roman" pitchFamily="18" charset="0"/>
              </a:rPr>
              <a:t/>
            </a:r>
            <a:br>
              <a:rPr lang="nb-NO" b="1" kern="0" dirty="0">
                <a:solidFill>
                  <a:srgbClr val="242166"/>
                </a:solidFill>
                <a:latin typeface="Times New Roman" pitchFamily="18" charset="0"/>
                <a:ea typeface="+mj-ea"/>
                <a:cs typeface="Times New Roman" pitchFamily="18" charset="0"/>
              </a:rPr>
            </a:br>
            <a:r>
              <a:rPr lang="nb-NO" b="1" kern="0" dirty="0">
                <a:solidFill>
                  <a:srgbClr val="242166"/>
                </a:solidFill>
                <a:latin typeface="Times New Roman" pitchFamily="18" charset="0"/>
                <a:ea typeface="+mj-ea"/>
                <a:cs typeface="Times New Roman" pitchFamily="18" charset="0"/>
              </a:rPr>
              <a:t/>
            </a:r>
            <a:br>
              <a:rPr lang="nb-NO" b="1" kern="0" dirty="0">
                <a:solidFill>
                  <a:srgbClr val="242166"/>
                </a:solidFill>
                <a:latin typeface="Times New Roman" pitchFamily="18" charset="0"/>
                <a:ea typeface="+mj-ea"/>
                <a:cs typeface="Times New Roman" pitchFamily="18" charset="0"/>
              </a:rPr>
            </a:br>
            <a:endParaRPr lang="nb-NO" b="1" kern="0" dirty="0">
              <a:solidFill>
                <a:srgbClr val="242166"/>
              </a:solidFill>
              <a:latin typeface="+mj-lt"/>
              <a:ea typeface="+mj-ea"/>
              <a:cs typeface="+mj-cs"/>
            </a:endParaRPr>
          </a:p>
        </p:txBody>
      </p:sp>
      <p:sp>
        <p:nvSpPr>
          <p:cNvPr id="139270" name="TekstSylinder 5"/>
          <p:cNvSpPr txBox="1">
            <a:spLocks noChangeArrowheads="1"/>
          </p:cNvSpPr>
          <p:nvPr/>
        </p:nvSpPr>
        <p:spPr bwMode="auto">
          <a:xfrm>
            <a:off x="1038225" y="5991225"/>
            <a:ext cx="4448175" cy="246063"/>
          </a:xfrm>
          <a:prstGeom prst="rect">
            <a:avLst/>
          </a:prstGeom>
          <a:noFill/>
          <a:ln w="9525">
            <a:noFill/>
            <a:miter lim="800000"/>
            <a:headEnd/>
            <a:tailEnd/>
          </a:ln>
        </p:spPr>
        <p:txBody>
          <a:bodyPr wrap="none">
            <a:spAutoFit/>
          </a:bodyPr>
          <a:lstStyle/>
          <a:p>
            <a:r>
              <a:rPr lang="nb-NO" sz="1000"/>
              <a:t>Kilder: Statistisk sentralbyrå, OECD, IMF og Finansdepartementet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Plassholder for lysbildenummer 5"/>
          <p:cNvSpPr>
            <a:spLocks noGrp="1"/>
          </p:cNvSpPr>
          <p:nvPr>
            <p:ph type="sldNum" sz="quarter" idx="12"/>
          </p:nvPr>
        </p:nvSpPr>
        <p:spPr>
          <a:noFill/>
        </p:spPr>
        <p:txBody>
          <a:bodyPr/>
          <a:lstStyle/>
          <a:p>
            <a:fld id="{6C4C189D-8949-4401-8A5B-9AF860F8D1B0}" type="slidenum">
              <a:rPr lang="nb-NO" smtClean="0">
                <a:cs typeface="Arial" charset="0"/>
              </a:rPr>
              <a:pPr/>
              <a:t>16</a:t>
            </a:fld>
            <a:endParaRPr lang="nb-NO" smtClean="0">
              <a:cs typeface="Arial" charset="0"/>
            </a:endParaRPr>
          </a:p>
        </p:txBody>
      </p:sp>
      <p:sp>
        <p:nvSpPr>
          <p:cNvPr id="141316" name="Rectangle 2"/>
          <p:cNvSpPr>
            <a:spLocks noGrp="1" noChangeArrowheads="1"/>
          </p:cNvSpPr>
          <p:nvPr>
            <p:ph type="title"/>
          </p:nvPr>
        </p:nvSpPr>
        <p:spPr>
          <a:xfrm>
            <a:off x="944563" y="609600"/>
            <a:ext cx="7096125" cy="493713"/>
          </a:xfrm>
        </p:spPr>
        <p:txBody>
          <a:bodyPr/>
          <a:lstStyle/>
          <a:p>
            <a:pPr marL="180975" indent="-180975" eaLnBrk="1" hangingPunct="1"/>
            <a:r>
              <a:rPr lang="nb-NO" sz="2000" dirty="0" smtClean="0"/>
              <a:t>  </a:t>
            </a:r>
            <a:r>
              <a:rPr lang="nb-NO" sz="2000" b="1" dirty="0" smtClean="0"/>
              <a:t>Rentene internasjonalt vil ligge lavt lenge </a:t>
            </a:r>
            <a:br>
              <a:rPr lang="nb-NO" sz="2000" b="1" dirty="0" smtClean="0"/>
            </a:br>
            <a:endParaRPr lang="nb-NO" sz="2000" b="1" dirty="0" smtClean="0"/>
          </a:p>
        </p:txBody>
      </p:sp>
      <p:sp>
        <p:nvSpPr>
          <p:cNvPr id="141317" name="TekstSylinder 4"/>
          <p:cNvSpPr txBox="1">
            <a:spLocks noChangeArrowheads="1"/>
          </p:cNvSpPr>
          <p:nvPr/>
        </p:nvSpPr>
        <p:spPr bwMode="auto">
          <a:xfrm>
            <a:off x="1047750" y="6010275"/>
            <a:ext cx="1423988" cy="246063"/>
          </a:xfrm>
          <a:prstGeom prst="rect">
            <a:avLst/>
          </a:prstGeom>
          <a:noFill/>
          <a:ln w="9525">
            <a:noFill/>
            <a:miter lim="800000"/>
            <a:headEnd/>
            <a:tailEnd/>
          </a:ln>
        </p:spPr>
        <p:txBody>
          <a:bodyPr wrap="none">
            <a:spAutoFit/>
          </a:bodyPr>
          <a:lstStyle/>
          <a:p>
            <a:r>
              <a:rPr lang="nb-NO" sz="1000"/>
              <a:t>Kilde: Norges Bank</a:t>
            </a:r>
          </a:p>
        </p:txBody>
      </p:sp>
      <p:graphicFrame>
        <p:nvGraphicFramePr>
          <p:cNvPr id="141314" name="Content Placeholder 5"/>
          <p:cNvGraphicFramePr>
            <a:graphicFrameLocks/>
          </p:cNvGraphicFramePr>
          <p:nvPr/>
        </p:nvGraphicFramePr>
        <p:xfrm>
          <a:off x="1116013" y="1735138"/>
          <a:ext cx="7578725" cy="4235450"/>
        </p:xfrm>
        <a:graphic>
          <a:graphicData uri="http://schemas.openxmlformats.org/presentationml/2006/ole">
            <mc:AlternateContent xmlns:mc="http://schemas.openxmlformats.org/markup-compatibility/2006">
              <mc:Choice xmlns:v="urn:schemas-microsoft-com:vml" Requires="v">
                <p:oleObj spid="_x0000_s351235" name="Diagram" r:id="rId5" imgW="6291617" imgH="4230991" progId="Excel.Sheet.8">
                  <p:embed/>
                </p:oleObj>
              </mc:Choice>
              <mc:Fallback>
                <p:oleObj name="Diagram" r:id="rId5" imgW="6291617" imgH="4230991" progId="Excel.Sheet.8">
                  <p:embed/>
                  <p:pic>
                    <p:nvPicPr>
                      <p:cNvPr id="0" name="Content Placeholder 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6013" y="1735138"/>
                        <a:ext cx="7578725" cy="4235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1318" name="TekstSylinder 9"/>
          <p:cNvSpPr txBox="1">
            <a:spLocks noChangeArrowheads="1"/>
          </p:cNvSpPr>
          <p:nvPr/>
        </p:nvSpPr>
        <p:spPr bwMode="auto">
          <a:xfrm>
            <a:off x="6072188" y="2405063"/>
            <a:ext cx="1571625" cy="884237"/>
          </a:xfrm>
          <a:prstGeom prst="rect">
            <a:avLst/>
          </a:prstGeom>
          <a:noFill/>
          <a:ln w="9525">
            <a:noFill/>
            <a:miter lim="800000"/>
            <a:headEnd/>
            <a:tailEnd/>
          </a:ln>
        </p:spPr>
        <p:txBody>
          <a:bodyPr>
            <a:spAutoFit/>
          </a:bodyPr>
          <a:lstStyle/>
          <a:p>
            <a:r>
              <a:rPr lang="nb-NO" sz="1600"/>
              <a:t>Norge</a:t>
            </a:r>
          </a:p>
          <a:p>
            <a:r>
              <a:rPr lang="nb-NO" sz="1200"/>
              <a:t>(Rentebanen </a:t>
            </a:r>
          </a:p>
          <a:p>
            <a:r>
              <a:rPr lang="nb-NO" sz="1200"/>
              <a:t>fra Norges Bank, </a:t>
            </a:r>
          </a:p>
          <a:p>
            <a:r>
              <a:rPr lang="nb-NO" sz="1200"/>
              <a:t>PPR 2/2010)</a:t>
            </a:r>
          </a:p>
        </p:txBody>
      </p:sp>
      <p:sp>
        <p:nvSpPr>
          <p:cNvPr id="141319" name="TekstSylinder 10"/>
          <p:cNvSpPr txBox="1">
            <a:spLocks noChangeArrowheads="1"/>
          </p:cNvSpPr>
          <p:nvPr/>
        </p:nvSpPr>
        <p:spPr bwMode="auto">
          <a:xfrm>
            <a:off x="6591300" y="4238625"/>
            <a:ext cx="1028700" cy="304800"/>
          </a:xfrm>
          <a:prstGeom prst="rect">
            <a:avLst/>
          </a:prstGeom>
          <a:noFill/>
          <a:ln w="9525">
            <a:noFill/>
            <a:miter lim="800000"/>
            <a:headEnd/>
            <a:tailEnd/>
          </a:ln>
        </p:spPr>
        <p:txBody>
          <a:bodyPr>
            <a:spAutoFit/>
          </a:bodyPr>
          <a:lstStyle/>
          <a:p>
            <a:r>
              <a:rPr lang="nb-NO" sz="1400"/>
              <a:t>Euro</a:t>
            </a:r>
          </a:p>
        </p:txBody>
      </p:sp>
      <p:sp>
        <p:nvSpPr>
          <p:cNvPr id="141320" name="TekstSylinder 7"/>
          <p:cNvSpPr txBox="1">
            <a:spLocks noChangeArrowheads="1"/>
          </p:cNvSpPr>
          <p:nvPr/>
        </p:nvSpPr>
        <p:spPr bwMode="auto">
          <a:xfrm>
            <a:off x="1146175" y="1058863"/>
            <a:ext cx="7372350" cy="1095375"/>
          </a:xfrm>
          <a:prstGeom prst="rect">
            <a:avLst/>
          </a:prstGeom>
          <a:noFill/>
          <a:ln w="9525">
            <a:noFill/>
            <a:miter lim="800000"/>
            <a:headEnd/>
            <a:tailEnd/>
          </a:ln>
        </p:spPr>
        <p:txBody>
          <a:bodyPr>
            <a:spAutoFit/>
          </a:bodyPr>
          <a:lstStyle/>
          <a:p>
            <a:r>
              <a:rPr lang="nb-NO" sz="1400"/>
              <a:t>Sentralbankenes styringsrente, Norges Banks referansebane for styringsrenten framover og markedets forventninger til framtidig styringsrente internasjonalt. Prosent</a:t>
            </a:r>
            <a:r>
              <a:rPr lang="nb-NO" sz="4000"/>
              <a:t/>
            </a:r>
            <a:br>
              <a:rPr lang="nb-NO" sz="4000"/>
            </a:br>
            <a:endParaRPr lang="nb-NO"/>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000" b="1" dirty="0" smtClean="0"/>
              <a:t>Bakgrunn for budsjettet 2011</a:t>
            </a:r>
            <a:r>
              <a:rPr lang="nb-NO" dirty="0" smtClean="0"/>
              <a:t>		</a:t>
            </a:r>
            <a:endParaRPr lang="nb-NO" dirty="0"/>
          </a:p>
        </p:txBody>
      </p:sp>
      <p:sp>
        <p:nvSpPr>
          <p:cNvPr id="3" name="Plassholder for innhold 2"/>
          <p:cNvSpPr>
            <a:spLocks noGrp="1"/>
          </p:cNvSpPr>
          <p:nvPr>
            <p:ph idx="1"/>
          </p:nvPr>
        </p:nvSpPr>
        <p:spPr>
          <a:xfrm>
            <a:off x="1133475" y="1838325"/>
            <a:ext cx="7575096" cy="4330700"/>
          </a:xfrm>
        </p:spPr>
        <p:txBody>
          <a:bodyPr/>
          <a:lstStyle/>
          <a:p>
            <a:r>
              <a:rPr lang="nb-NO" dirty="0" smtClean="0"/>
              <a:t>Stabilitet</a:t>
            </a:r>
          </a:p>
          <a:p>
            <a:pPr lvl="1"/>
            <a:r>
              <a:rPr lang="nb-NO" sz="1600" dirty="0" smtClean="0"/>
              <a:t>Den økonomiske veksten tar seg opp. </a:t>
            </a:r>
          </a:p>
          <a:p>
            <a:pPr lvl="1"/>
            <a:r>
              <a:rPr lang="nb-NO" sz="1600" dirty="0" smtClean="0"/>
              <a:t>Finans- og pengepolitikken må trekke i samme retning. Norges Banks har varslet innstramming. Bankens </a:t>
            </a:r>
            <a:r>
              <a:rPr lang="nb-NO" sz="1600" dirty="0" err="1" smtClean="0"/>
              <a:t>handlingsrom</a:t>
            </a:r>
            <a:r>
              <a:rPr lang="nb-NO" sz="1600" dirty="0" smtClean="0"/>
              <a:t> begrenset av lave renter internasjonalt. </a:t>
            </a:r>
            <a:endParaRPr lang="nb-NO" dirty="0" smtClean="0"/>
          </a:p>
          <a:p>
            <a:pPr marL="685800" lvl="2" indent="-314325">
              <a:buFontTx/>
              <a:buChar char="•"/>
            </a:pPr>
            <a:r>
              <a:rPr lang="nb-NO" sz="1600" dirty="0" smtClean="0"/>
              <a:t>K-sektor trues av høyt lønnsnivå og sterk krone.</a:t>
            </a:r>
          </a:p>
          <a:p>
            <a:endParaRPr lang="nb-NO" dirty="0" smtClean="0"/>
          </a:p>
          <a:p>
            <a:r>
              <a:rPr lang="nb-NO" dirty="0" smtClean="0"/>
              <a:t>Orden i statsfinansene</a:t>
            </a:r>
          </a:p>
          <a:p>
            <a:pPr lvl="1"/>
            <a:r>
              <a:rPr lang="nb-NO" sz="1600" dirty="0" smtClean="0"/>
              <a:t>Gjeldsbelastningen i flere europeiske land illustrerer betydningen av å respektere den langsiktige budsjettbetingelsen.</a:t>
            </a:r>
          </a:p>
          <a:p>
            <a:pPr lvl="1"/>
            <a:r>
              <a:rPr lang="nb-NO" sz="1600" dirty="0" smtClean="0"/>
              <a:t>Midlertidige inntekter må settes til side for å finansiere økte velferdsbehov knyttet til aldrende befolkning.</a:t>
            </a:r>
          </a:p>
          <a:p>
            <a:endParaRPr lang="nb-NO" sz="1600" b="1" dirty="0" smtClean="0"/>
          </a:p>
          <a:p>
            <a:r>
              <a:rPr lang="nb-NO" sz="1600" b="1" dirty="0" smtClean="0"/>
              <a:t>Drar samlet i retning av (moderat) budsjettinnstramming</a:t>
            </a:r>
          </a:p>
          <a:p>
            <a:pPr>
              <a:buNone/>
            </a:pPr>
            <a:endParaRPr lang="nb-NO" sz="1600" dirty="0" smtClean="0"/>
          </a:p>
          <a:p>
            <a:endParaRPr lang="nb-NO" sz="1600" dirty="0" smtClean="0"/>
          </a:p>
          <a:p>
            <a:pPr lvl="1"/>
            <a:endParaRPr lang="nb-NO" sz="1600" dirty="0" smtClean="0"/>
          </a:p>
          <a:p>
            <a:endParaRPr lang="nb-NO" dirty="0" smtClean="0"/>
          </a:p>
          <a:p>
            <a:endParaRPr lang="nb-NO" dirty="0"/>
          </a:p>
        </p:txBody>
      </p:sp>
      <p:sp>
        <p:nvSpPr>
          <p:cNvPr id="4" name="Plassholder for lysbildenummer 3"/>
          <p:cNvSpPr>
            <a:spLocks noGrp="1"/>
          </p:cNvSpPr>
          <p:nvPr>
            <p:ph type="sldNum" sz="quarter" idx="12"/>
          </p:nvPr>
        </p:nvSpPr>
        <p:spPr/>
        <p:txBody>
          <a:bodyPr/>
          <a:lstStyle/>
          <a:p>
            <a:pPr>
              <a:defRPr/>
            </a:pPr>
            <a:fld id="{2A0B7DE8-6E03-467D-ACCF-E702D8F1D492}" type="slidenum">
              <a:rPr lang="nb-NO" smtClean="0"/>
              <a:pPr>
                <a:defRPr/>
              </a:pPr>
              <a:t>17</a:t>
            </a:fld>
            <a:endParaRPr lang="nb-NO"/>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3"/>
          <p:cNvSpPr>
            <a:spLocks noGrp="1" noChangeArrowheads="1"/>
          </p:cNvSpPr>
          <p:nvPr>
            <p:ph type="title" idx="4294967295"/>
          </p:nvPr>
        </p:nvSpPr>
        <p:spPr>
          <a:xfrm>
            <a:off x="1062038" y="661988"/>
            <a:ext cx="7516812" cy="601662"/>
          </a:xfrm>
        </p:spPr>
        <p:txBody>
          <a:bodyPr/>
          <a:lstStyle/>
          <a:p>
            <a:pPr eaLnBrk="1" hangingPunct="1"/>
            <a:r>
              <a:rPr lang="nb-NO" sz="2000" b="1" dirty="0" smtClean="0">
                <a:solidFill>
                  <a:schemeClr val="tx2"/>
                </a:solidFill>
              </a:rPr>
              <a:t>Moderat innstramming i 2011</a:t>
            </a:r>
          </a:p>
        </p:txBody>
      </p:sp>
      <p:sp>
        <p:nvSpPr>
          <p:cNvPr id="144388" name="Text Box 4"/>
          <p:cNvSpPr txBox="1">
            <a:spLocks noChangeArrowheads="1"/>
          </p:cNvSpPr>
          <p:nvPr/>
        </p:nvSpPr>
        <p:spPr bwMode="auto">
          <a:xfrm>
            <a:off x="3254375" y="1546225"/>
            <a:ext cx="5648325" cy="523875"/>
          </a:xfrm>
          <a:prstGeom prst="rect">
            <a:avLst/>
          </a:prstGeom>
          <a:noFill/>
          <a:ln w="9525">
            <a:noFill/>
            <a:miter lim="800000"/>
            <a:headEnd/>
            <a:tailEnd/>
          </a:ln>
        </p:spPr>
        <p:txBody>
          <a:bodyPr>
            <a:spAutoFit/>
          </a:bodyPr>
          <a:lstStyle/>
          <a:p>
            <a:pPr algn="ctr">
              <a:spcBef>
                <a:spcPct val="50000"/>
              </a:spcBef>
            </a:pPr>
            <a:r>
              <a:rPr lang="nb-NO" sz="1400"/>
              <a:t>Forventet realavkastning av Statens pensjonsfond utland</a:t>
            </a:r>
            <a:br>
              <a:rPr lang="nb-NO" sz="1400"/>
            </a:br>
            <a:r>
              <a:rPr lang="nb-NO" sz="1400"/>
              <a:t>og strukturelt underskudd. Mrd. 2011-kroner</a:t>
            </a:r>
          </a:p>
        </p:txBody>
      </p:sp>
      <p:graphicFrame>
        <p:nvGraphicFramePr>
          <p:cNvPr id="144386" name="Diagram 5"/>
          <p:cNvGraphicFramePr>
            <a:graphicFrameLocks/>
          </p:cNvGraphicFramePr>
          <p:nvPr/>
        </p:nvGraphicFramePr>
        <p:xfrm>
          <a:off x="3751263" y="1949450"/>
          <a:ext cx="5392737" cy="4275138"/>
        </p:xfrm>
        <a:graphic>
          <a:graphicData uri="http://schemas.openxmlformats.org/presentationml/2006/ole">
            <mc:AlternateContent xmlns:mc="http://schemas.openxmlformats.org/markup-compatibility/2006">
              <mc:Choice xmlns:v="urn:schemas-microsoft-com:vml" Requires="v">
                <p:oleObj spid="_x0000_s281603" r:id="rId5" imgW="5395428" imgH="4273666" progId="Excel.Sheet.8">
                  <p:embed/>
                </p:oleObj>
              </mc:Choice>
              <mc:Fallback>
                <p:oleObj r:id="rId5" imgW="5395428" imgH="4273666" progId="Excel.Sheet.8">
                  <p:embed/>
                  <p:pic>
                    <p:nvPicPr>
                      <p:cNvPr id="0" name="Diagram 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51263" y="1949450"/>
                        <a:ext cx="5392737" cy="4275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4389" name="TekstSylinder 4"/>
          <p:cNvSpPr txBox="1">
            <a:spLocks noChangeArrowheads="1"/>
          </p:cNvSpPr>
          <p:nvPr/>
        </p:nvSpPr>
        <p:spPr bwMode="auto">
          <a:xfrm>
            <a:off x="1054100" y="2171700"/>
            <a:ext cx="2506663" cy="4248150"/>
          </a:xfrm>
          <a:prstGeom prst="rect">
            <a:avLst/>
          </a:prstGeom>
          <a:noFill/>
          <a:ln w="9525">
            <a:noFill/>
            <a:miter lim="800000"/>
            <a:headEnd/>
            <a:tailEnd/>
          </a:ln>
        </p:spPr>
        <p:txBody>
          <a:bodyPr>
            <a:spAutoFit/>
          </a:bodyPr>
          <a:lstStyle/>
          <a:p>
            <a:r>
              <a:rPr lang="nb-NO" sz="1600"/>
              <a:t>Strukturelt underskudd: </a:t>
            </a:r>
            <a:br>
              <a:rPr lang="nb-NO" sz="1600"/>
            </a:br>
            <a:r>
              <a:rPr lang="nb-NO" sz="1600"/>
              <a:t>    </a:t>
            </a:r>
            <a:r>
              <a:rPr lang="nb-NO" sz="1600" i="1"/>
              <a:t>128,1 mrd. kroner</a:t>
            </a:r>
          </a:p>
          <a:p>
            <a:pPr>
              <a:buFont typeface="Arial" charset="0"/>
              <a:buNone/>
            </a:pPr>
            <a:endParaRPr lang="nb-NO" sz="1600"/>
          </a:p>
          <a:p>
            <a:pPr>
              <a:buFont typeface="Arial" charset="0"/>
              <a:buNone/>
            </a:pPr>
            <a:r>
              <a:rPr lang="nb-NO" sz="1600"/>
              <a:t>Finanspolitisk</a:t>
            </a:r>
            <a:br>
              <a:rPr lang="nb-NO" sz="1600"/>
            </a:br>
            <a:r>
              <a:rPr lang="nb-NO" sz="1600"/>
              <a:t>innstramming:</a:t>
            </a:r>
            <a:r>
              <a:rPr lang="nb-NO" sz="1600" i="1"/>
              <a:t/>
            </a:r>
            <a:br>
              <a:rPr lang="nb-NO" sz="1600" i="1"/>
            </a:br>
            <a:r>
              <a:rPr lang="nb-NO" sz="1600" i="1"/>
              <a:t>    0,2 pst.</a:t>
            </a:r>
            <a:br>
              <a:rPr lang="nb-NO" sz="1600" i="1"/>
            </a:br>
            <a:endParaRPr lang="nb-NO" sz="1600" i="1"/>
          </a:p>
          <a:p>
            <a:pPr>
              <a:buFont typeface="Arial" charset="0"/>
              <a:buNone/>
            </a:pPr>
            <a:r>
              <a:rPr lang="nb-NO" sz="1600"/>
              <a:t>Avstand til 4-prosent-banen: </a:t>
            </a:r>
            <a:br>
              <a:rPr lang="nb-NO" sz="1600"/>
            </a:br>
            <a:r>
              <a:rPr lang="nb-NO" sz="1600"/>
              <a:t>    </a:t>
            </a:r>
            <a:r>
              <a:rPr lang="nb-NO" sz="1600" i="1"/>
              <a:t>7,4 mrd. kroner </a:t>
            </a:r>
          </a:p>
          <a:p>
            <a:pPr>
              <a:buFont typeface="Arial" charset="0"/>
              <a:buNone/>
            </a:pPr>
            <a:endParaRPr lang="nb-NO" sz="1600"/>
          </a:p>
          <a:p>
            <a:pPr>
              <a:buFont typeface="Arial" charset="0"/>
              <a:buNone/>
            </a:pPr>
            <a:r>
              <a:rPr lang="nb-NO" sz="1600"/>
              <a:t>Underliggende, reell utgiftsvekst: </a:t>
            </a:r>
          </a:p>
          <a:p>
            <a:pPr>
              <a:buFont typeface="Arial" charset="0"/>
              <a:buNone/>
            </a:pPr>
            <a:r>
              <a:rPr lang="nb-NO" sz="1600"/>
              <a:t>    </a:t>
            </a:r>
            <a:r>
              <a:rPr lang="nb-NO" sz="1600" i="1"/>
              <a:t>2,3 pst. </a:t>
            </a:r>
          </a:p>
          <a:p>
            <a:endParaRPr lang="nb-NO" sz="1600"/>
          </a:p>
          <a:p>
            <a:r>
              <a:rPr lang="nb-NO" sz="1600"/>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Plassholder for lysbildenummer 5"/>
          <p:cNvSpPr>
            <a:spLocks noGrp="1"/>
          </p:cNvSpPr>
          <p:nvPr>
            <p:ph type="sldNum" sz="quarter" idx="12"/>
          </p:nvPr>
        </p:nvSpPr>
        <p:spPr>
          <a:noFill/>
        </p:spPr>
        <p:txBody>
          <a:bodyPr/>
          <a:lstStyle/>
          <a:p>
            <a:fld id="{902A5A06-3D9D-4555-81D0-10614947816C}" type="slidenum">
              <a:rPr lang="nn-NO" smtClean="0"/>
              <a:pPr/>
              <a:t>19</a:t>
            </a:fld>
            <a:endParaRPr lang="nn-NO" smtClean="0"/>
          </a:p>
        </p:txBody>
      </p:sp>
      <p:sp>
        <p:nvSpPr>
          <p:cNvPr id="30723" name="Rectangle 2"/>
          <p:cNvSpPr>
            <a:spLocks noGrp="1" noChangeArrowheads="1"/>
          </p:cNvSpPr>
          <p:nvPr>
            <p:ph type="title"/>
          </p:nvPr>
        </p:nvSpPr>
        <p:spPr>
          <a:xfrm>
            <a:off x="1115616" y="692696"/>
            <a:ext cx="6435725" cy="533400"/>
          </a:xfrm>
        </p:spPr>
        <p:txBody>
          <a:bodyPr/>
          <a:lstStyle/>
          <a:p>
            <a:pPr eaLnBrk="1" hangingPunct="1"/>
            <a:r>
              <a:rPr lang="nb-NO" sz="2000" b="1" dirty="0" smtClean="0"/>
              <a:t>Oppsummering</a:t>
            </a:r>
          </a:p>
        </p:txBody>
      </p:sp>
      <p:sp>
        <p:nvSpPr>
          <p:cNvPr id="30724" name="Rectangle 3"/>
          <p:cNvSpPr>
            <a:spLocks noGrp="1" noChangeArrowheads="1"/>
          </p:cNvSpPr>
          <p:nvPr>
            <p:ph type="body" idx="1"/>
          </p:nvPr>
        </p:nvSpPr>
        <p:spPr>
          <a:xfrm>
            <a:off x="1133475" y="1643050"/>
            <a:ext cx="7112000" cy="4525975"/>
          </a:xfrm>
        </p:spPr>
        <p:txBody>
          <a:bodyPr/>
          <a:lstStyle/>
          <a:p>
            <a:pPr marL="342900" indent="-342900" eaLnBrk="1" hangingPunct="1"/>
            <a:r>
              <a:rPr lang="nb-NO" sz="1600" dirty="0" smtClean="0"/>
              <a:t>Det kan være bra å binde seg til masten i den økonomiske politikken. Regler kan bidra til å forankre forventninger. </a:t>
            </a:r>
          </a:p>
          <a:p>
            <a:pPr marL="342900" indent="-342900" eaLnBrk="1" hangingPunct="1"/>
            <a:endParaRPr lang="nb-NO" sz="1600" dirty="0"/>
          </a:p>
          <a:p>
            <a:pPr marL="342900" indent="-342900" eaLnBrk="1" hangingPunct="1"/>
            <a:r>
              <a:rPr lang="nb-NO" sz="1600" dirty="0" smtClean="0"/>
              <a:t>Vårt rammeverk for den økonomiske politikken bidrar til forutsigbarhet og stabilitet.</a:t>
            </a:r>
          </a:p>
          <a:p>
            <a:pPr marL="342900" indent="-342900" eaLnBrk="1" hangingPunct="1"/>
            <a:endParaRPr lang="nb-NO" sz="1600" dirty="0" smtClean="0"/>
          </a:p>
          <a:p>
            <a:pPr marL="342900" indent="-342900" eaLnBrk="1" hangingPunct="1"/>
            <a:r>
              <a:rPr lang="nb-NO" sz="1600" dirty="0" smtClean="0"/>
              <a:t>Til tross for oljen er vi på lang sikt som alle andre land: En god økonomisk utvikling vil kreve en produktiv og tilstrekkelig stor arbeidsstyrke. </a:t>
            </a:r>
          </a:p>
          <a:p>
            <a:pPr marL="342900" indent="-342900" eaLnBrk="1" hangingPunct="1"/>
            <a:endParaRPr lang="nb-NO" sz="1600" dirty="0" smtClean="0"/>
          </a:p>
          <a:p>
            <a:pPr marL="342900" indent="-342900" eaLnBrk="1" hangingPunct="1"/>
            <a:r>
              <a:rPr lang="nb-NO" sz="1600" dirty="0" smtClean="0"/>
              <a:t>Vi må gjennomføre reformer som i andre land.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lysbildenummer 3"/>
          <p:cNvSpPr>
            <a:spLocks noGrp="1"/>
          </p:cNvSpPr>
          <p:nvPr>
            <p:ph type="sldNum" sz="quarter" idx="12"/>
          </p:nvPr>
        </p:nvSpPr>
        <p:spPr/>
        <p:txBody>
          <a:bodyPr/>
          <a:lstStyle/>
          <a:p>
            <a:pPr>
              <a:defRPr/>
            </a:pPr>
            <a:fld id="{2A0B7DE8-6E03-467D-ACCF-E702D8F1D492}" type="slidenum">
              <a:rPr lang="nb-NO" smtClean="0"/>
              <a:pPr>
                <a:defRPr/>
              </a:pPr>
              <a:t>2</a:t>
            </a:fld>
            <a:endParaRPr lang="nb-NO"/>
          </a:p>
        </p:txBody>
      </p:sp>
      <p:pic>
        <p:nvPicPr>
          <p:cNvPr id="347139" name="Picture 3"/>
          <p:cNvPicPr>
            <a:picLocks noGrp="1" noChangeAspect="1" noChangeArrowheads="1"/>
          </p:cNvPicPr>
          <p:nvPr>
            <p:ph idx="1"/>
          </p:nvPr>
        </p:nvPicPr>
        <p:blipFill>
          <a:blip r:embed="rId2" cstate="print"/>
          <a:srcRect/>
          <a:stretch>
            <a:fillRect/>
          </a:stretch>
        </p:blipFill>
        <p:spPr bwMode="auto">
          <a:xfrm rot="5400000">
            <a:off x="1959429" y="-812801"/>
            <a:ext cx="5936342" cy="843280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p:txBody>
          <a:bodyPr/>
          <a:lstStyle/>
          <a:p>
            <a:endParaRPr lang="nb-NO" dirty="0"/>
          </a:p>
        </p:txBody>
      </p:sp>
    </p:spTree>
    <p:extLst>
      <p:ext uri="{BB962C8B-B14F-4D97-AF65-F5344CB8AC3E}">
        <p14:creationId xmlns:p14="http://schemas.microsoft.com/office/powerpoint/2010/main" val="19506626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Plassholder for lysbildenummer 3"/>
          <p:cNvSpPr>
            <a:spLocks noGrp="1"/>
          </p:cNvSpPr>
          <p:nvPr>
            <p:ph type="sldNum" sz="quarter" idx="12"/>
          </p:nvPr>
        </p:nvSpPr>
        <p:spPr/>
        <p:txBody>
          <a:bodyPr/>
          <a:lstStyle/>
          <a:p>
            <a:pPr>
              <a:defRPr/>
            </a:pPr>
            <a:fld id="{3BF8F481-B26D-4F33-9E21-28137137808E}" type="slidenum">
              <a:rPr lang="nn-NO" smtClean="0"/>
              <a:pPr>
                <a:defRPr/>
              </a:pPr>
              <a:t>21</a:t>
            </a:fld>
            <a:endParaRPr lang="nn-NO" smtClean="0"/>
          </a:p>
        </p:txBody>
      </p:sp>
      <p:sp>
        <p:nvSpPr>
          <p:cNvPr id="142340" name="Rectangle 2"/>
          <p:cNvSpPr txBox="1">
            <a:spLocks noChangeArrowheads="1"/>
          </p:cNvSpPr>
          <p:nvPr/>
        </p:nvSpPr>
        <p:spPr bwMode="auto">
          <a:xfrm>
            <a:off x="1966913" y="1839913"/>
            <a:ext cx="6075362" cy="533400"/>
          </a:xfrm>
          <a:prstGeom prst="rect">
            <a:avLst/>
          </a:prstGeom>
          <a:noFill/>
          <a:ln w="9525">
            <a:noFill/>
            <a:miter lim="800000"/>
            <a:headEnd/>
            <a:tailEnd/>
          </a:ln>
        </p:spPr>
        <p:txBody>
          <a:bodyPr anchor="ctr"/>
          <a:lstStyle/>
          <a:p>
            <a:pPr algn="ctr"/>
            <a:endParaRPr lang="nb-NO" sz="1400" dirty="0">
              <a:solidFill>
                <a:srgbClr val="242166"/>
              </a:solidFill>
            </a:endParaRPr>
          </a:p>
        </p:txBody>
      </p:sp>
      <p:sp>
        <p:nvSpPr>
          <p:cNvPr id="142341" name="Rectangle 14"/>
          <p:cNvSpPr>
            <a:spLocks noChangeArrowheads="1"/>
          </p:cNvSpPr>
          <p:nvPr/>
        </p:nvSpPr>
        <p:spPr bwMode="auto">
          <a:xfrm>
            <a:off x="1692275" y="711200"/>
            <a:ext cx="7451725" cy="461665"/>
          </a:xfrm>
          <a:prstGeom prst="rect">
            <a:avLst/>
          </a:prstGeom>
          <a:noFill/>
          <a:ln w="9525">
            <a:noFill/>
            <a:miter lim="800000"/>
            <a:headEnd/>
            <a:tailEnd/>
          </a:ln>
        </p:spPr>
        <p:txBody>
          <a:bodyPr wrap="square">
            <a:spAutoFit/>
          </a:bodyPr>
          <a:lstStyle/>
          <a:p>
            <a:r>
              <a:rPr lang="nb-NO" dirty="0" smtClean="0"/>
              <a:t>Sysselsetting </a:t>
            </a:r>
            <a:r>
              <a:rPr lang="nb-NO" dirty="0"/>
              <a:t>– hensynet til k-sektor</a:t>
            </a:r>
            <a:endParaRPr lang="nb-NO" dirty="0">
              <a:solidFill>
                <a:srgbClr val="242166"/>
              </a:solidFill>
            </a:endParaRPr>
          </a:p>
        </p:txBody>
      </p:sp>
      <p:sp>
        <p:nvSpPr>
          <p:cNvPr id="142342" name="Text Box 4"/>
          <p:cNvSpPr txBox="1">
            <a:spLocks noChangeArrowheads="1"/>
          </p:cNvSpPr>
          <p:nvPr/>
        </p:nvSpPr>
        <p:spPr bwMode="auto">
          <a:xfrm>
            <a:off x="746125" y="6070600"/>
            <a:ext cx="4413250" cy="274638"/>
          </a:xfrm>
          <a:prstGeom prst="rect">
            <a:avLst/>
          </a:prstGeom>
          <a:noFill/>
          <a:ln w="9525">
            <a:noFill/>
            <a:miter lim="800000"/>
            <a:headEnd/>
            <a:tailEnd/>
          </a:ln>
        </p:spPr>
        <p:txBody>
          <a:bodyPr wrap="none">
            <a:spAutoFit/>
          </a:bodyPr>
          <a:lstStyle/>
          <a:p>
            <a:r>
              <a:rPr lang="nb-NO" sz="1200"/>
              <a:t>Kilder: Statistisk sentralbyrå og Finansdepartementet. </a:t>
            </a:r>
          </a:p>
        </p:txBody>
      </p:sp>
      <p:graphicFrame>
        <p:nvGraphicFramePr>
          <p:cNvPr id="215043" name="Object 3"/>
          <p:cNvGraphicFramePr>
            <a:graphicFrameLocks noChangeAspect="1"/>
          </p:cNvGraphicFramePr>
          <p:nvPr/>
        </p:nvGraphicFramePr>
        <p:xfrm>
          <a:off x="1378857" y="2220686"/>
          <a:ext cx="6952343" cy="3817257"/>
        </p:xfrm>
        <a:graphic>
          <a:graphicData uri="http://schemas.openxmlformats.org/presentationml/2006/ole">
            <mc:AlternateContent xmlns:mc="http://schemas.openxmlformats.org/markup-compatibility/2006">
              <mc:Choice xmlns:v="urn:schemas-microsoft-com:vml" Requires="v">
                <p:oleObj spid="_x0000_s348163" name="Diagram" r:id="rId4" imgW="6096000" imgH="4000500" progId="MSGraph.Chart.8">
                  <p:embed followColorScheme="full"/>
                </p:oleObj>
              </mc:Choice>
              <mc:Fallback>
                <p:oleObj name="Diagram" r:id="rId4" imgW="6096000" imgH="4000500"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8857" y="2220686"/>
                        <a:ext cx="6952343" cy="3817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ktangel 8"/>
          <p:cNvSpPr/>
          <p:nvPr/>
        </p:nvSpPr>
        <p:spPr>
          <a:xfrm>
            <a:off x="1219199" y="1364344"/>
            <a:ext cx="7474857" cy="584775"/>
          </a:xfrm>
          <a:prstGeom prst="rect">
            <a:avLst/>
          </a:prstGeom>
        </p:spPr>
        <p:txBody>
          <a:bodyPr wrap="square">
            <a:spAutoFit/>
          </a:bodyPr>
          <a:lstStyle/>
          <a:p>
            <a:r>
              <a:rPr lang="nb-NO" sz="1600" dirty="0" smtClean="0">
                <a:solidFill>
                  <a:schemeClr val="tx2"/>
                </a:solidFill>
              </a:rPr>
              <a:t>Lønnskostnader for industriarbeidere i Norge relativt til handelspartnerne . Felles valuta. Indeks Norges handelspartnere=100</a:t>
            </a:r>
            <a:endParaRPr lang="nb-NO" sz="16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000" b="1" smtClean="0"/>
              <a:t>Norge er i en særstilling statsfinansielt</a:t>
            </a:r>
            <a:endParaRPr lang="nb-NO" sz="2000" b="1"/>
          </a:p>
        </p:txBody>
      </p:sp>
      <p:graphicFrame>
        <p:nvGraphicFramePr>
          <p:cNvPr id="4" name="Plassholder for innhold 3"/>
          <p:cNvGraphicFramePr>
            <a:graphicFrameLocks noGrp="1"/>
          </p:cNvGraphicFramePr>
          <p:nvPr>
            <p:ph idx="1"/>
          </p:nvPr>
        </p:nvGraphicFramePr>
        <p:xfrm>
          <a:off x="1285852" y="2285992"/>
          <a:ext cx="7010425" cy="3376625"/>
        </p:xfrm>
        <a:graphic>
          <a:graphicData uri="http://schemas.openxmlformats.org/drawingml/2006/chart">
            <c:chart xmlns:c="http://schemas.openxmlformats.org/drawingml/2006/chart" xmlns:r="http://schemas.openxmlformats.org/officeDocument/2006/relationships" r:id="rId3"/>
          </a:graphicData>
        </a:graphic>
      </p:graphicFrame>
      <p:sp>
        <p:nvSpPr>
          <p:cNvPr id="5" name="TekstSylinder 4"/>
          <p:cNvSpPr txBox="1"/>
          <p:nvPr/>
        </p:nvSpPr>
        <p:spPr>
          <a:xfrm>
            <a:off x="1214414" y="1785926"/>
            <a:ext cx="5214974" cy="307777"/>
          </a:xfrm>
          <a:prstGeom prst="rect">
            <a:avLst/>
          </a:prstGeom>
          <a:noFill/>
        </p:spPr>
        <p:txBody>
          <a:bodyPr wrap="square" rtlCol="0">
            <a:spAutoFit/>
          </a:bodyPr>
          <a:lstStyle/>
          <a:p>
            <a:r>
              <a:rPr lang="nb-NO" sz="1400" smtClean="0"/>
              <a:t>Offentlig forvaltnings nettofordringer. Prosent av BNP</a:t>
            </a:r>
            <a:endParaRPr lang="nb-NO" sz="1400"/>
          </a:p>
        </p:txBody>
      </p:sp>
      <p:sp>
        <p:nvSpPr>
          <p:cNvPr id="6" name="TekstSylinder 5"/>
          <p:cNvSpPr txBox="1"/>
          <p:nvPr/>
        </p:nvSpPr>
        <p:spPr>
          <a:xfrm>
            <a:off x="1285852" y="5857892"/>
            <a:ext cx="2928958" cy="276999"/>
          </a:xfrm>
          <a:prstGeom prst="rect">
            <a:avLst/>
          </a:prstGeom>
          <a:noFill/>
        </p:spPr>
        <p:txBody>
          <a:bodyPr wrap="square" rtlCol="0">
            <a:spAutoFit/>
          </a:bodyPr>
          <a:lstStyle/>
          <a:p>
            <a:r>
              <a:rPr lang="nb-NO" sz="1200" smtClean="0"/>
              <a:t>Kilde: Nasjonalbudsjettet 2011</a:t>
            </a:r>
            <a:endParaRPr lang="nb-NO" sz="120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p:txBody>
          <a:bodyPr/>
          <a:lstStyle/>
          <a:p>
            <a:r>
              <a:rPr lang="nb-NO" sz="2000"/>
              <a:t>BNP per innbygger, OECD-området. 1995 og 2007</a:t>
            </a:r>
          </a:p>
        </p:txBody>
      </p:sp>
      <p:graphicFrame>
        <p:nvGraphicFramePr>
          <p:cNvPr id="306179" name="Object 3"/>
          <p:cNvGraphicFramePr>
            <a:graphicFrameLocks noGrp="1" noChangeAspect="1"/>
          </p:cNvGraphicFramePr>
          <p:nvPr>
            <p:ph idx="1"/>
          </p:nvPr>
        </p:nvGraphicFramePr>
        <p:xfrm>
          <a:off x="1127125" y="2244725"/>
          <a:ext cx="7727950" cy="4062413"/>
        </p:xfrm>
        <a:graphic>
          <a:graphicData uri="http://schemas.openxmlformats.org/presentationml/2006/ole">
            <mc:AlternateContent xmlns:mc="http://schemas.openxmlformats.org/markup-compatibility/2006">
              <mc:Choice xmlns:v="urn:schemas-microsoft-com:vml" Requires="v">
                <p:oleObj spid="_x0000_s274435" name="Diagram" r:id="rId4" imgW="7724775" imgH="4067175" progId="MSGraph.Chart.8">
                  <p:embed followColorScheme="full"/>
                </p:oleObj>
              </mc:Choice>
              <mc:Fallback>
                <p:oleObj name="Diagram" r:id="rId4" imgW="7724775" imgH="4067175" progId="MSGraph.Chart.8">
                  <p:embed followColorScheme="full"/>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7125" y="2244725"/>
                        <a:ext cx="7727950" cy="4062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6180" name="Text Box 4"/>
          <p:cNvSpPr txBox="1">
            <a:spLocks noChangeArrowheads="1"/>
          </p:cNvSpPr>
          <p:nvPr/>
        </p:nvSpPr>
        <p:spPr bwMode="auto">
          <a:xfrm>
            <a:off x="1189038" y="2047875"/>
            <a:ext cx="5432425" cy="304800"/>
          </a:xfrm>
          <a:prstGeom prst="rect">
            <a:avLst/>
          </a:prstGeom>
          <a:noFill/>
          <a:ln w="9525">
            <a:noFill/>
            <a:miter lim="800000"/>
            <a:headEnd/>
            <a:tailEnd/>
          </a:ln>
          <a:effectLst/>
        </p:spPr>
        <p:txBody>
          <a:bodyPr wrap="none">
            <a:spAutoFit/>
          </a:bodyPr>
          <a:lstStyle/>
          <a:p>
            <a:r>
              <a:rPr lang="nb-NO" sz="1400"/>
              <a:t>Justert for forskjeller i prisnivå. Gjennomsnitt i OECD=100</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a:xfrm>
            <a:off x="1158875" y="1066800"/>
            <a:ext cx="6929438" cy="533400"/>
          </a:xfrm>
        </p:spPr>
        <p:txBody>
          <a:bodyPr/>
          <a:lstStyle/>
          <a:p>
            <a:r>
              <a:rPr lang="nb-NO">
                <a:solidFill>
                  <a:schemeClr val="tx2"/>
                </a:solidFill>
              </a:rPr>
              <a:t>Vekst i fastlandsøkonomien. Årlig gjennomsnitt 1970-2008</a:t>
            </a:r>
          </a:p>
        </p:txBody>
      </p:sp>
      <p:graphicFrame>
        <p:nvGraphicFramePr>
          <p:cNvPr id="304131" name="Object 3"/>
          <p:cNvGraphicFramePr>
            <a:graphicFrameLocks noGrp="1" noChangeAspect="1"/>
          </p:cNvGraphicFramePr>
          <p:nvPr>
            <p:ph idx="1"/>
          </p:nvPr>
        </p:nvGraphicFramePr>
        <p:xfrm>
          <a:off x="1069975" y="1925638"/>
          <a:ext cx="7059613" cy="4167187"/>
        </p:xfrm>
        <a:graphic>
          <a:graphicData uri="http://schemas.openxmlformats.org/presentationml/2006/ole">
            <mc:AlternateContent xmlns:mc="http://schemas.openxmlformats.org/markup-compatibility/2006">
              <mc:Choice xmlns:v="urn:schemas-microsoft-com:vml" Requires="v">
                <p:oleObj spid="_x0000_s273411" name="Diagram" r:id="rId4" imgW="7067550" imgH="4171950" progId="MSGraph.Chart.8">
                  <p:embed followColorScheme="full"/>
                </p:oleObj>
              </mc:Choice>
              <mc:Fallback>
                <p:oleObj name="Diagram" r:id="rId4" imgW="7067550" imgH="4171950" progId="MSGraph.Chart.8">
                  <p:embed followColorScheme="full"/>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9975" y="1925638"/>
                        <a:ext cx="7059613" cy="416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4132" name="Text Box 4"/>
          <p:cNvSpPr txBox="1">
            <a:spLocks noChangeArrowheads="1"/>
          </p:cNvSpPr>
          <p:nvPr/>
        </p:nvSpPr>
        <p:spPr bwMode="auto">
          <a:xfrm>
            <a:off x="5313363" y="2659063"/>
            <a:ext cx="1854200" cy="396875"/>
          </a:xfrm>
          <a:prstGeom prst="rect">
            <a:avLst/>
          </a:prstGeom>
          <a:noFill/>
          <a:ln w="9525">
            <a:noFill/>
            <a:miter lim="800000"/>
            <a:headEnd/>
            <a:tailEnd/>
          </a:ln>
          <a:effectLst/>
        </p:spPr>
        <p:txBody>
          <a:bodyPr>
            <a:spAutoFit/>
          </a:bodyPr>
          <a:lstStyle/>
          <a:p>
            <a:r>
              <a:rPr lang="nb-NO"/>
              <a:t>Bidrag fra:</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Plassholder for lysbildenummer 3"/>
          <p:cNvSpPr>
            <a:spLocks noGrp="1"/>
          </p:cNvSpPr>
          <p:nvPr>
            <p:ph type="sldNum" sz="quarter" idx="12"/>
          </p:nvPr>
        </p:nvSpPr>
        <p:spPr>
          <a:noFill/>
        </p:spPr>
        <p:txBody>
          <a:bodyPr/>
          <a:lstStyle/>
          <a:p>
            <a:fld id="{5090944B-08C2-47B3-8E22-10AFC5DC4791}" type="slidenum">
              <a:rPr lang="nn-NO" smtClean="0">
                <a:cs typeface="Arial" charset="0"/>
              </a:rPr>
              <a:pPr/>
              <a:t>25</a:t>
            </a:fld>
            <a:endParaRPr lang="nn-NO" smtClean="0">
              <a:cs typeface="Arial" charset="0"/>
            </a:endParaRPr>
          </a:p>
        </p:txBody>
      </p:sp>
      <p:sp>
        <p:nvSpPr>
          <p:cNvPr id="46083" name="Text Box 7"/>
          <p:cNvSpPr txBox="1">
            <a:spLocks noChangeArrowheads="1"/>
          </p:cNvSpPr>
          <p:nvPr/>
        </p:nvSpPr>
        <p:spPr bwMode="auto">
          <a:xfrm>
            <a:off x="1285852" y="1714488"/>
            <a:ext cx="3621088" cy="584775"/>
          </a:xfrm>
          <a:prstGeom prst="rect">
            <a:avLst/>
          </a:prstGeom>
          <a:noFill/>
          <a:ln w="9525">
            <a:noFill/>
            <a:miter lim="800000"/>
            <a:headEnd/>
            <a:tailEnd/>
          </a:ln>
        </p:spPr>
        <p:txBody>
          <a:bodyPr wrap="square">
            <a:spAutoFit/>
          </a:bodyPr>
          <a:lstStyle/>
          <a:p>
            <a:pPr marL="228600" indent="-228600"/>
            <a:r>
              <a:rPr lang="nb-NO" sz="1800" dirty="0" smtClean="0">
                <a:latin typeface="Times New Roman" pitchFamily="18" charset="0"/>
              </a:rPr>
              <a:t> Bruttonasjonalprodukt.</a:t>
            </a:r>
          </a:p>
          <a:p>
            <a:pPr marL="228600" indent="-228600"/>
            <a:r>
              <a:rPr lang="nb-NO" sz="1400" dirty="0" smtClean="0">
                <a:latin typeface="Times New Roman" pitchFamily="18" charset="0"/>
              </a:rPr>
              <a:t> </a:t>
            </a:r>
            <a:r>
              <a:rPr lang="nb-NO" sz="1400" dirty="0">
                <a:latin typeface="Times New Roman" pitchFamily="18" charset="0"/>
              </a:rPr>
              <a:t>Sesongjusterte </a:t>
            </a:r>
            <a:r>
              <a:rPr lang="nb-NO" sz="1400" dirty="0" smtClean="0">
                <a:latin typeface="Times New Roman" pitchFamily="18" charset="0"/>
              </a:rPr>
              <a:t>volumindekser 1. kv.2007 </a:t>
            </a:r>
            <a:r>
              <a:rPr lang="nb-NO" sz="1400" dirty="0">
                <a:latin typeface="Times New Roman" pitchFamily="18" charset="0"/>
              </a:rPr>
              <a:t>= 100</a:t>
            </a:r>
          </a:p>
        </p:txBody>
      </p:sp>
      <p:sp>
        <p:nvSpPr>
          <p:cNvPr id="46084" name="TekstSylinder 6"/>
          <p:cNvSpPr txBox="1">
            <a:spLocks noChangeArrowheads="1"/>
          </p:cNvSpPr>
          <p:nvPr/>
        </p:nvSpPr>
        <p:spPr bwMode="auto">
          <a:xfrm>
            <a:off x="1285852" y="6000768"/>
            <a:ext cx="3960764" cy="276999"/>
          </a:xfrm>
          <a:prstGeom prst="rect">
            <a:avLst/>
          </a:prstGeom>
          <a:noFill/>
          <a:ln w="9525">
            <a:noFill/>
            <a:miter lim="800000"/>
            <a:headEnd/>
            <a:tailEnd/>
          </a:ln>
        </p:spPr>
        <p:txBody>
          <a:bodyPr wrap="none">
            <a:spAutoFit/>
          </a:bodyPr>
          <a:lstStyle/>
          <a:p>
            <a:r>
              <a:rPr lang="nb-NO" sz="1200" dirty="0"/>
              <a:t>Kilder: Reuters </a:t>
            </a:r>
            <a:r>
              <a:rPr lang="nb-NO" sz="1200" dirty="0" err="1"/>
              <a:t>EcoWin</a:t>
            </a:r>
            <a:r>
              <a:rPr lang="nb-NO" sz="1200" dirty="0"/>
              <a:t> og Finansdepartementet.</a:t>
            </a:r>
          </a:p>
        </p:txBody>
      </p:sp>
      <p:sp>
        <p:nvSpPr>
          <p:cNvPr id="46086" name="Text Box 7"/>
          <p:cNvSpPr txBox="1">
            <a:spLocks noChangeArrowheads="1"/>
          </p:cNvSpPr>
          <p:nvPr/>
        </p:nvSpPr>
        <p:spPr bwMode="auto">
          <a:xfrm>
            <a:off x="5349875" y="1714488"/>
            <a:ext cx="3794125" cy="584775"/>
          </a:xfrm>
          <a:prstGeom prst="rect">
            <a:avLst/>
          </a:prstGeom>
          <a:noFill/>
          <a:ln w="9525">
            <a:noFill/>
            <a:miter lim="800000"/>
            <a:headEnd/>
            <a:tailEnd/>
          </a:ln>
        </p:spPr>
        <p:txBody>
          <a:bodyPr>
            <a:spAutoFit/>
          </a:bodyPr>
          <a:lstStyle/>
          <a:p>
            <a:pPr marL="228600" indent="-228600"/>
            <a:r>
              <a:rPr lang="nb-NO" sz="1800" dirty="0" smtClean="0">
                <a:latin typeface="Times New Roman" pitchFamily="18" charset="0"/>
              </a:rPr>
              <a:t>Arbeidsledighet </a:t>
            </a:r>
          </a:p>
          <a:p>
            <a:pPr marL="228600" indent="-228600"/>
            <a:r>
              <a:rPr lang="nb-NO" sz="1400" dirty="0" smtClean="0">
                <a:latin typeface="Times New Roman" pitchFamily="18" charset="0"/>
              </a:rPr>
              <a:t>(</a:t>
            </a:r>
            <a:r>
              <a:rPr lang="nb-NO" sz="1400" dirty="0">
                <a:latin typeface="Times New Roman" pitchFamily="18" charset="0"/>
              </a:rPr>
              <a:t>AKU), prosent av arbeidsstyrken</a:t>
            </a:r>
          </a:p>
        </p:txBody>
      </p:sp>
      <p:sp>
        <p:nvSpPr>
          <p:cNvPr id="46087" name="TekstSylinder 9"/>
          <p:cNvSpPr txBox="1">
            <a:spLocks noChangeArrowheads="1"/>
          </p:cNvSpPr>
          <p:nvPr/>
        </p:nvSpPr>
        <p:spPr bwMode="auto">
          <a:xfrm>
            <a:off x="1200150" y="904875"/>
            <a:ext cx="6248400" cy="707886"/>
          </a:xfrm>
          <a:prstGeom prst="rect">
            <a:avLst/>
          </a:prstGeom>
          <a:noFill/>
          <a:ln w="9525">
            <a:noFill/>
            <a:miter lim="800000"/>
            <a:headEnd/>
            <a:tailEnd/>
          </a:ln>
        </p:spPr>
        <p:txBody>
          <a:bodyPr>
            <a:spAutoFit/>
          </a:bodyPr>
          <a:lstStyle/>
          <a:p>
            <a:r>
              <a:rPr lang="nb-NO" b="1" dirty="0" smtClean="0">
                <a:solidFill>
                  <a:schemeClr val="tx2"/>
                </a:solidFill>
              </a:rPr>
              <a:t>Norge har klart seg bedre enn mange land gjennom finanskrisen</a:t>
            </a:r>
            <a:endParaRPr lang="nb-NO" b="1" dirty="0">
              <a:solidFill>
                <a:schemeClr val="tx2"/>
              </a:solidFill>
            </a:endParaRPr>
          </a:p>
        </p:txBody>
      </p:sp>
      <p:graphicFrame>
        <p:nvGraphicFramePr>
          <p:cNvPr id="10" name="Plassholder for innhold 4"/>
          <p:cNvGraphicFramePr>
            <a:graphicFrameLocks noGrp="1"/>
          </p:cNvGraphicFramePr>
          <p:nvPr>
            <p:ph idx="1"/>
          </p:nvPr>
        </p:nvGraphicFramePr>
        <p:xfrm>
          <a:off x="1277471" y="2285992"/>
          <a:ext cx="3523129" cy="34559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Diagram 11"/>
          <p:cNvGraphicFramePr/>
          <p:nvPr/>
        </p:nvGraphicFramePr>
        <p:xfrm>
          <a:off x="5151142" y="2357430"/>
          <a:ext cx="3343680" cy="3494843"/>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000" b="1" dirty="0" smtClean="0"/>
              <a:t>Hvorfor har Norge klart seg så godt gjennom krisen?</a:t>
            </a:r>
            <a:endParaRPr lang="nb-NO" sz="2000" b="1" dirty="0"/>
          </a:p>
        </p:txBody>
      </p:sp>
      <p:sp>
        <p:nvSpPr>
          <p:cNvPr id="3" name="Plassholder for innhold 2"/>
          <p:cNvSpPr>
            <a:spLocks noGrp="1"/>
          </p:cNvSpPr>
          <p:nvPr>
            <p:ph idx="1"/>
          </p:nvPr>
        </p:nvSpPr>
        <p:spPr/>
        <p:txBody>
          <a:bodyPr/>
          <a:lstStyle/>
          <a:p>
            <a:endParaRPr lang="nb-NO" dirty="0" smtClean="0"/>
          </a:p>
          <a:p>
            <a:r>
              <a:rPr lang="nb-NO" dirty="0" smtClean="0"/>
              <a:t>Oljeprisen har holdt seg godt oppe</a:t>
            </a:r>
          </a:p>
          <a:p>
            <a:endParaRPr lang="nb-NO" dirty="0" smtClean="0"/>
          </a:p>
          <a:p>
            <a:r>
              <a:rPr lang="nb-NO" dirty="0" smtClean="0"/>
              <a:t>Norge har ikke en veldig stor industrisektor</a:t>
            </a:r>
          </a:p>
          <a:p>
            <a:r>
              <a:rPr lang="nb-NO" dirty="0" smtClean="0"/>
              <a:t>Sammensetningen av industrien har vært gunstig</a:t>
            </a:r>
          </a:p>
          <a:p>
            <a:pPr marL="0" indent="0">
              <a:buNone/>
            </a:pPr>
            <a:endParaRPr lang="nb-NO" dirty="0"/>
          </a:p>
          <a:p>
            <a:r>
              <a:rPr lang="nb-NO" dirty="0" smtClean="0"/>
              <a:t>Husholdningene har holdt konsumet godt oppe</a:t>
            </a:r>
          </a:p>
          <a:p>
            <a:r>
              <a:rPr lang="nb-NO" dirty="0" smtClean="0"/>
              <a:t>Bankene har fungert</a:t>
            </a:r>
          </a:p>
          <a:p>
            <a:endParaRPr lang="nb-NO" dirty="0" smtClean="0"/>
          </a:p>
          <a:p>
            <a:r>
              <a:rPr lang="nb-NO" dirty="0"/>
              <a:t>Norge har en stor offentlig sektor</a:t>
            </a:r>
          </a:p>
          <a:p>
            <a:r>
              <a:rPr lang="nb-NO" dirty="0"/>
              <a:t>Budsjettpolitikken var ekspansiv</a:t>
            </a:r>
          </a:p>
          <a:p>
            <a:endParaRPr lang="nb-NO" dirty="0" smtClean="0"/>
          </a:p>
          <a:p>
            <a:pPr marL="0" indent="0">
              <a:buNone/>
            </a:pPr>
            <a:endParaRPr lang="nb-NO" dirty="0" smtClean="0"/>
          </a:p>
          <a:p>
            <a:endParaRPr lang="nb-NO"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158875" y="791034"/>
            <a:ext cx="7723868" cy="533400"/>
          </a:xfrm>
        </p:spPr>
        <p:txBody>
          <a:bodyPr/>
          <a:lstStyle/>
          <a:p>
            <a:r>
              <a:rPr lang="nb-NO" sz="2000" b="1" dirty="0" smtClean="0"/>
              <a:t>Industrien i mange land ble særlig rammet</a:t>
            </a:r>
            <a:endParaRPr lang="nb-NO" sz="1800" dirty="0"/>
          </a:p>
        </p:txBody>
      </p:sp>
      <p:sp>
        <p:nvSpPr>
          <p:cNvPr id="4" name="Plassholder for lysbildenummer 3"/>
          <p:cNvSpPr>
            <a:spLocks noGrp="1"/>
          </p:cNvSpPr>
          <p:nvPr>
            <p:ph type="sldNum" sz="quarter" idx="12"/>
          </p:nvPr>
        </p:nvSpPr>
        <p:spPr/>
        <p:txBody>
          <a:bodyPr/>
          <a:lstStyle/>
          <a:p>
            <a:fld id="{D470B335-EF74-4C80-99E5-CF25347FAF90}" type="slidenum">
              <a:rPr lang="nn-NO" smtClean="0"/>
              <a:pPr/>
              <a:t>27</a:t>
            </a:fld>
            <a:endParaRPr lang="nn-NO"/>
          </a:p>
        </p:txBody>
      </p:sp>
      <p:graphicFrame>
        <p:nvGraphicFramePr>
          <p:cNvPr id="18" name="Diagram 17"/>
          <p:cNvGraphicFramePr/>
          <p:nvPr/>
        </p:nvGraphicFramePr>
        <p:xfrm>
          <a:off x="1142976" y="2285991"/>
          <a:ext cx="3356474" cy="3643339"/>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 Box 7"/>
          <p:cNvSpPr txBox="1">
            <a:spLocks noChangeArrowheads="1"/>
          </p:cNvSpPr>
          <p:nvPr/>
        </p:nvSpPr>
        <p:spPr bwMode="auto">
          <a:xfrm>
            <a:off x="1285853" y="1928802"/>
            <a:ext cx="1357322" cy="338554"/>
          </a:xfrm>
          <a:prstGeom prst="rect">
            <a:avLst/>
          </a:prstGeom>
          <a:noFill/>
          <a:ln w="9525">
            <a:noFill/>
            <a:miter lim="800000"/>
            <a:headEnd/>
            <a:tailEnd/>
          </a:ln>
          <a:effectLst/>
        </p:spPr>
        <p:txBody>
          <a:bodyPr wrap="square">
            <a:spAutoFit/>
          </a:bodyPr>
          <a:lstStyle/>
          <a:p>
            <a:r>
              <a:rPr lang="nb-NO" sz="1600" dirty="0" smtClean="0">
                <a:latin typeface="Arial" pitchFamily="34" charset="0"/>
                <a:cs typeface="Arial" pitchFamily="34" charset="0"/>
              </a:rPr>
              <a:t>Totalt BNP</a:t>
            </a:r>
            <a:endParaRPr lang="nb-NO" sz="1600" dirty="0">
              <a:latin typeface="Arial" pitchFamily="34" charset="0"/>
              <a:cs typeface="Arial" pitchFamily="34" charset="0"/>
            </a:endParaRPr>
          </a:p>
        </p:txBody>
      </p:sp>
      <p:graphicFrame>
        <p:nvGraphicFramePr>
          <p:cNvPr id="7" name="Diagram 6"/>
          <p:cNvGraphicFramePr/>
          <p:nvPr/>
        </p:nvGraphicFramePr>
        <p:xfrm>
          <a:off x="4577919" y="2428868"/>
          <a:ext cx="3923171" cy="357190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 Box 7"/>
          <p:cNvSpPr txBox="1">
            <a:spLocks noChangeArrowheads="1"/>
          </p:cNvSpPr>
          <p:nvPr/>
        </p:nvSpPr>
        <p:spPr bwMode="auto">
          <a:xfrm>
            <a:off x="5214943" y="1928802"/>
            <a:ext cx="2357454" cy="338554"/>
          </a:xfrm>
          <a:prstGeom prst="rect">
            <a:avLst/>
          </a:prstGeom>
          <a:noFill/>
          <a:ln w="9525">
            <a:noFill/>
            <a:miter lim="800000"/>
            <a:headEnd/>
            <a:tailEnd/>
          </a:ln>
          <a:effectLst/>
        </p:spPr>
        <p:txBody>
          <a:bodyPr wrap="square">
            <a:spAutoFit/>
          </a:bodyPr>
          <a:lstStyle/>
          <a:p>
            <a:r>
              <a:rPr lang="nb-NO" sz="1600" dirty="0" smtClean="0">
                <a:latin typeface="Arial" pitchFamily="34" charset="0"/>
                <a:cs typeface="Arial" pitchFamily="34" charset="0"/>
              </a:rPr>
              <a:t>BNP utenom industri</a:t>
            </a:r>
            <a:endParaRPr lang="nb-NO" sz="1600" dirty="0">
              <a:latin typeface="Arial" pitchFamily="34" charset="0"/>
              <a:cs typeface="Arial" pitchFamily="34" charset="0"/>
            </a:endParaRPr>
          </a:p>
        </p:txBody>
      </p:sp>
      <p:sp>
        <p:nvSpPr>
          <p:cNvPr id="9" name="TekstSylinder 8"/>
          <p:cNvSpPr txBox="1"/>
          <p:nvPr/>
        </p:nvSpPr>
        <p:spPr>
          <a:xfrm>
            <a:off x="1214414" y="1428736"/>
            <a:ext cx="6500858" cy="307777"/>
          </a:xfrm>
          <a:prstGeom prst="rect">
            <a:avLst/>
          </a:prstGeom>
          <a:noFill/>
        </p:spPr>
        <p:txBody>
          <a:bodyPr wrap="square" rtlCol="0">
            <a:spAutoFit/>
          </a:bodyPr>
          <a:lstStyle/>
          <a:p>
            <a:r>
              <a:rPr lang="nb-NO" sz="1400" smtClean="0"/>
              <a:t>Prosentvis volumvekst fra 2008 til 2009</a:t>
            </a:r>
            <a:endParaRPr lang="nb-NO" sz="1400"/>
          </a:p>
        </p:txBody>
      </p:sp>
      <p:sp>
        <p:nvSpPr>
          <p:cNvPr id="10" name="TekstSylinder 9"/>
          <p:cNvSpPr txBox="1"/>
          <p:nvPr/>
        </p:nvSpPr>
        <p:spPr>
          <a:xfrm>
            <a:off x="1214414" y="6000768"/>
            <a:ext cx="2000264" cy="276999"/>
          </a:xfrm>
          <a:prstGeom prst="rect">
            <a:avLst/>
          </a:prstGeom>
          <a:noFill/>
        </p:spPr>
        <p:txBody>
          <a:bodyPr wrap="square" rtlCol="0">
            <a:spAutoFit/>
          </a:bodyPr>
          <a:lstStyle/>
          <a:p>
            <a:r>
              <a:rPr lang="nb-NO" sz="1200" smtClean="0"/>
              <a:t>Kilder: Eurostat og SSB</a:t>
            </a:r>
            <a:endParaRPr lang="nb-NO" sz="120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000" b="1" smtClean="0"/>
              <a:t>Liten grad av rentebinding</a:t>
            </a:r>
            <a:endParaRPr lang="nb-NO" sz="2000" b="1"/>
          </a:p>
        </p:txBody>
      </p:sp>
      <p:graphicFrame>
        <p:nvGraphicFramePr>
          <p:cNvPr id="7" name="Plassholder for innhold 6"/>
          <p:cNvGraphicFramePr>
            <a:graphicFrameLocks noGrp="1"/>
          </p:cNvGraphicFramePr>
          <p:nvPr>
            <p:ph idx="1"/>
          </p:nvPr>
        </p:nvGraphicFramePr>
        <p:xfrm>
          <a:off x="1214414" y="2214554"/>
          <a:ext cx="7072362" cy="3429024"/>
        </p:xfrm>
        <a:graphic>
          <a:graphicData uri="http://schemas.openxmlformats.org/drawingml/2006/chart">
            <c:chart xmlns:c="http://schemas.openxmlformats.org/drawingml/2006/chart" xmlns:r="http://schemas.openxmlformats.org/officeDocument/2006/relationships" r:id="rId3"/>
          </a:graphicData>
        </a:graphic>
      </p:graphicFrame>
      <p:sp>
        <p:nvSpPr>
          <p:cNvPr id="8" name="TekstSylinder 7"/>
          <p:cNvSpPr txBox="1"/>
          <p:nvPr/>
        </p:nvSpPr>
        <p:spPr>
          <a:xfrm>
            <a:off x="1214414" y="1643050"/>
            <a:ext cx="6143668" cy="400110"/>
          </a:xfrm>
          <a:prstGeom prst="rect">
            <a:avLst/>
          </a:prstGeom>
          <a:noFill/>
        </p:spPr>
        <p:txBody>
          <a:bodyPr wrap="square" rtlCol="0">
            <a:spAutoFit/>
          </a:bodyPr>
          <a:lstStyle/>
          <a:p>
            <a:r>
              <a:rPr lang="nb-NO" sz="1400" smtClean="0"/>
              <a:t>Andel nye boliglån med bindingstid over 1 år. Prosent.  </a:t>
            </a:r>
            <a:r>
              <a:rPr lang="nb-NO" smtClean="0"/>
              <a:t> </a:t>
            </a:r>
            <a:endParaRPr lang="nb-NO"/>
          </a:p>
        </p:txBody>
      </p:sp>
      <p:sp>
        <p:nvSpPr>
          <p:cNvPr id="10" name="TekstSylinder 9"/>
          <p:cNvSpPr txBox="1"/>
          <p:nvPr/>
        </p:nvSpPr>
        <p:spPr>
          <a:xfrm>
            <a:off x="1357290" y="5929330"/>
            <a:ext cx="3786214" cy="285752"/>
          </a:xfrm>
          <a:prstGeom prst="rect">
            <a:avLst/>
          </a:prstGeom>
          <a:noFill/>
        </p:spPr>
        <p:txBody>
          <a:bodyPr wrap="square" rtlCol="0">
            <a:spAutoFit/>
          </a:bodyPr>
          <a:lstStyle/>
          <a:p>
            <a:r>
              <a:rPr lang="nb-NO" sz="1200" smtClean="0"/>
              <a:t>Kilde: Norges Bank (Finansiell stabilitet 2/09)  </a:t>
            </a:r>
            <a:endParaRPr lang="nb-NO" sz="120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1547813" y="1412875"/>
            <a:ext cx="6942137" cy="533400"/>
          </a:xfrm>
        </p:spPr>
        <p:txBody>
          <a:bodyPr/>
          <a:lstStyle/>
          <a:p>
            <a:pPr eaLnBrk="1" hangingPunct="1"/>
            <a:r>
              <a:rPr lang="nb-NO" sz="1400" smtClean="0">
                <a:solidFill>
                  <a:schemeClr val="tx1"/>
                </a:solidFill>
              </a:rPr>
              <a:t>Husholdningenes gjeld som andel av disponibel inntekt. Prosent</a:t>
            </a:r>
          </a:p>
        </p:txBody>
      </p:sp>
      <p:graphicFrame>
        <p:nvGraphicFramePr>
          <p:cNvPr id="8194" name="Object 3"/>
          <p:cNvGraphicFramePr>
            <a:graphicFrameLocks noGrp="1" noChangeAspect="1"/>
          </p:cNvGraphicFramePr>
          <p:nvPr>
            <p:ph idx="1"/>
          </p:nvPr>
        </p:nvGraphicFramePr>
        <p:xfrm>
          <a:off x="1543050" y="2009775"/>
          <a:ext cx="5981700" cy="3789363"/>
        </p:xfrm>
        <a:graphic>
          <a:graphicData uri="http://schemas.openxmlformats.org/presentationml/2006/ole">
            <mc:AlternateContent xmlns:mc="http://schemas.openxmlformats.org/markup-compatibility/2006">
              <mc:Choice xmlns:v="urn:schemas-microsoft-com:vml" Requires="v">
                <p:oleObj spid="_x0000_s266243" name="Diagram" r:id="rId5" imgW="5667451" imgH="3590849" progId="Excel.Sheet.8">
                  <p:embed/>
                </p:oleObj>
              </mc:Choice>
              <mc:Fallback>
                <p:oleObj name="Diagram" r:id="rId5" imgW="5667451" imgH="3590849" progId="Excel.Sheet.8">
                  <p:embed/>
                  <p:pic>
                    <p:nvPicPr>
                      <p:cNvPr id="0" name="Picture 2"/>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3050" y="2009775"/>
                        <a:ext cx="5981700" cy="378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6" name="Rectangle 4"/>
          <p:cNvSpPr>
            <a:spLocks noChangeArrowheads="1"/>
          </p:cNvSpPr>
          <p:nvPr/>
        </p:nvSpPr>
        <p:spPr bwMode="auto">
          <a:xfrm>
            <a:off x="1500166" y="5929330"/>
            <a:ext cx="3286148" cy="276999"/>
          </a:xfrm>
          <a:prstGeom prst="rect">
            <a:avLst/>
          </a:prstGeom>
          <a:noFill/>
          <a:ln w="9525">
            <a:noFill/>
            <a:miter lim="800000"/>
            <a:headEnd/>
            <a:tailEnd/>
          </a:ln>
        </p:spPr>
        <p:txBody>
          <a:bodyPr wrap="square" anchor="ctr">
            <a:spAutoFit/>
          </a:bodyPr>
          <a:lstStyle/>
          <a:p>
            <a:r>
              <a:rPr lang="nb-NO" sz="1200">
                <a:latin typeface="+mn-lt"/>
              </a:rPr>
              <a:t>Kilder: OECD og Finansdepartementet</a:t>
            </a:r>
            <a:r>
              <a:rPr lang="nb-NO" sz="1200" smtClean="0">
                <a:latin typeface="Arial" pitchFamily="34" charset="0"/>
              </a:rPr>
              <a:t>.</a:t>
            </a:r>
            <a:endParaRPr lang="nb-NO" sz="1200">
              <a:latin typeface="Arial" pitchFamily="34" charset="0"/>
            </a:endParaRPr>
          </a:p>
        </p:txBody>
      </p:sp>
      <p:sp>
        <p:nvSpPr>
          <p:cNvPr id="8197" name="Rectangle 6"/>
          <p:cNvSpPr>
            <a:spLocks noChangeArrowheads="1"/>
          </p:cNvSpPr>
          <p:nvPr/>
        </p:nvSpPr>
        <p:spPr bwMode="auto">
          <a:xfrm>
            <a:off x="1357290" y="928670"/>
            <a:ext cx="7200900" cy="400110"/>
          </a:xfrm>
          <a:prstGeom prst="rect">
            <a:avLst/>
          </a:prstGeom>
          <a:noFill/>
          <a:ln w="9525">
            <a:noFill/>
            <a:miter lim="800000"/>
            <a:headEnd/>
            <a:tailEnd/>
          </a:ln>
        </p:spPr>
        <p:txBody>
          <a:bodyPr>
            <a:spAutoFit/>
          </a:bodyPr>
          <a:lstStyle/>
          <a:p>
            <a:r>
              <a:rPr lang="nb-NO" b="1">
                <a:solidFill>
                  <a:srgbClr val="242166"/>
                </a:solidFill>
              </a:rPr>
              <a:t>Høy gjeld som andel av disponibel </a:t>
            </a:r>
            <a:r>
              <a:rPr lang="nb-NO" b="1" smtClean="0">
                <a:solidFill>
                  <a:srgbClr val="242166"/>
                </a:solidFill>
              </a:rPr>
              <a:t>inntekt </a:t>
            </a:r>
            <a:endParaRPr lang="nb-NO" b="1">
              <a:solidFill>
                <a:srgbClr val="242166"/>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000" b="1" dirty="0" smtClean="0"/>
              <a:t>Hva er vi opptatt av i budsjettpolitikken? </a:t>
            </a:r>
            <a:endParaRPr lang="nb-NO" sz="2000" b="1" dirty="0"/>
          </a:p>
        </p:txBody>
      </p:sp>
      <p:sp>
        <p:nvSpPr>
          <p:cNvPr id="3" name="Plassholder for innhold 2"/>
          <p:cNvSpPr>
            <a:spLocks noGrp="1"/>
          </p:cNvSpPr>
          <p:nvPr>
            <p:ph idx="1"/>
          </p:nvPr>
        </p:nvSpPr>
        <p:spPr>
          <a:xfrm>
            <a:off x="1133475" y="1838325"/>
            <a:ext cx="6936468" cy="4330700"/>
          </a:xfrm>
        </p:spPr>
        <p:txBody>
          <a:bodyPr/>
          <a:lstStyle/>
          <a:p>
            <a:pPr>
              <a:buNone/>
            </a:pPr>
            <a:r>
              <a:rPr lang="nb-NO" sz="1600" b="1" dirty="0" smtClean="0"/>
              <a:t>Hovedhensyn:</a:t>
            </a:r>
          </a:p>
          <a:p>
            <a:endParaRPr lang="nb-NO" sz="1600" dirty="0" smtClean="0"/>
          </a:p>
          <a:p>
            <a:r>
              <a:rPr lang="nb-NO" sz="1600" dirty="0" smtClean="0"/>
              <a:t>Stabilitet i den økonomiske utviklingen</a:t>
            </a:r>
          </a:p>
          <a:p>
            <a:pPr lvl="1"/>
            <a:r>
              <a:rPr lang="nb-NO" sz="1600" dirty="0" smtClean="0"/>
              <a:t>utjevning av konjunkturene </a:t>
            </a:r>
          </a:p>
          <a:p>
            <a:pPr lvl="1"/>
            <a:r>
              <a:rPr lang="nb-NO" sz="1600" dirty="0" smtClean="0"/>
              <a:t>hensynet til konkurranseutsatt sektor</a:t>
            </a:r>
          </a:p>
          <a:p>
            <a:r>
              <a:rPr lang="nb-NO" sz="1600" dirty="0" smtClean="0"/>
              <a:t>Orden i statsfinansene</a:t>
            </a:r>
          </a:p>
          <a:p>
            <a:pPr lvl="1"/>
            <a:r>
              <a:rPr lang="nb-NO" sz="1600" dirty="0" smtClean="0"/>
              <a:t>overholde den langsiktige budsjettbetingelsen - sette til side i gode tider, stå rustet til dårlige tider</a:t>
            </a:r>
          </a:p>
          <a:p>
            <a:pPr lvl="1"/>
            <a:r>
              <a:rPr lang="nb-NO" sz="1600" dirty="0" smtClean="0"/>
              <a:t>møte strukturelle endringer</a:t>
            </a:r>
          </a:p>
          <a:p>
            <a:pPr>
              <a:buNone/>
            </a:pPr>
            <a:endParaRPr lang="nb-NO" sz="1600" b="1" dirty="0" smtClean="0"/>
          </a:p>
          <a:p>
            <a:pPr>
              <a:buNone/>
            </a:pPr>
            <a:r>
              <a:rPr lang="nb-NO" sz="1600" b="1" dirty="0" smtClean="0"/>
              <a:t>Utfordringer:</a:t>
            </a:r>
          </a:p>
          <a:p>
            <a:endParaRPr lang="nb-NO" sz="1600" dirty="0" smtClean="0"/>
          </a:p>
          <a:p>
            <a:r>
              <a:rPr lang="nb-NO" sz="1600" dirty="0" smtClean="0"/>
              <a:t>Midlertidige inntekter fra petroleumssektoren</a:t>
            </a:r>
          </a:p>
          <a:p>
            <a:r>
              <a:rPr lang="nb-NO" sz="1600" dirty="0" smtClean="0"/>
              <a:t>Aldrende befolkning</a:t>
            </a:r>
          </a:p>
          <a:p>
            <a:pPr>
              <a:buNone/>
            </a:pPr>
            <a:endParaRPr lang="nb-NO" sz="1600" b="1" dirty="0" smtClean="0"/>
          </a:p>
          <a:p>
            <a:endParaRPr lang="nb-NO" dirty="0"/>
          </a:p>
        </p:txBody>
      </p:sp>
      <p:sp>
        <p:nvSpPr>
          <p:cNvPr id="4" name="Plassholder for lysbildenummer 3"/>
          <p:cNvSpPr>
            <a:spLocks noGrp="1"/>
          </p:cNvSpPr>
          <p:nvPr>
            <p:ph type="sldNum" sz="quarter" idx="12"/>
          </p:nvPr>
        </p:nvSpPr>
        <p:spPr/>
        <p:txBody>
          <a:bodyPr/>
          <a:lstStyle/>
          <a:p>
            <a:pPr>
              <a:defRPr/>
            </a:pPr>
            <a:fld id="{2A0B7DE8-6E03-467D-ACCF-E702D8F1D492}" type="slidenum">
              <a:rPr lang="nb-NO" smtClean="0"/>
              <a:pPr>
                <a:defRPr/>
              </a:pPr>
              <a:t>3</a:t>
            </a:fld>
            <a:endParaRPr lang="nb-NO"/>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Tittel 1"/>
          <p:cNvSpPr>
            <a:spLocks noGrp="1"/>
          </p:cNvSpPr>
          <p:nvPr>
            <p:ph type="title"/>
          </p:nvPr>
        </p:nvSpPr>
        <p:spPr>
          <a:xfrm>
            <a:off x="1158875" y="812800"/>
            <a:ext cx="7694613" cy="550863"/>
          </a:xfrm>
        </p:spPr>
        <p:txBody>
          <a:bodyPr/>
          <a:lstStyle/>
          <a:p>
            <a:pPr eaLnBrk="1" hangingPunct="1"/>
            <a:r>
              <a:rPr lang="nb-NO" smtClean="0"/>
              <a:t>Raskt økende statsgjeld skaper usikkerhet</a:t>
            </a:r>
            <a:br>
              <a:rPr lang="nb-NO" smtClean="0"/>
            </a:br>
            <a:endParaRPr lang="nb-NO" smtClean="0"/>
          </a:p>
        </p:txBody>
      </p:sp>
      <p:sp>
        <p:nvSpPr>
          <p:cNvPr id="140292" name="Plassholder for lysbildenummer 3"/>
          <p:cNvSpPr>
            <a:spLocks noGrp="1"/>
          </p:cNvSpPr>
          <p:nvPr>
            <p:ph type="sldNum" sz="quarter" idx="12"/>
          </p:nvPr>
        </p:nvSpPr>
        <p:spPr>
          <a:noFill/>
        </p:spPr>
        <p:txBody>
          <a:bodyPr/>
          <a:lstStyle/>
          <a:p>
            <a:fld id="{41C59E5B-8089-41C5-B9D5-86F546C871F9}" type="slidenum">
              <a:rPr lang="nn-NO" smtClean="0">
                <a:cs typeface="Arial" charset="0"/>
              </a:rPr>
              <a:pPr/>
              <a:t>30</a:t>
            </a:fld>
            <a:endParaRPr lang="nn-NO" smtClean="0">
              <a:cs typeface="Arial" charset="0"/>
            </a:endParaRPr>
          </a:p>
        </p:txBody>
      </p:sp>
      <p:sp>
        <p:nvSpPr>
          <p:cNvPr id="140293" name="TekstSylinder 8"/>
          <p:cNvSpPr txBox="1">
            <a:spLocks noChangeArrowheads="1"/>
          </p:cNvSpPr>
          <p:nvPr/>
        </p:nvSpPr>
        <p:spPr bwMode="auto">
          <a:xfrm>
            <a:off x="4167188" y="1335088"/>
            <a:ext cx="4440237" cy="585787"/>
          </a:xfrm>
          <a:prstGeom prst="rect">
            <a:avLst/>
          </a:prstGeom>
          <a:noFill/>
          <a:ln w="9525">
            <a:noFill/>
            <a:miter lim="800000"/>
            <a:headEnd/>
            <a:tailEnd/>
          </a:ln>
        </p:spPr>
        <p:txBody>
          <a:bodyPr>
            <a:spAutoFit/>
          </a:bodyPr>
          <a:lstStyle/>
          <a:p>
            <a:r>
              <a:rPr lang="nb-NO" sz="1800"/>
              <a:t>Bruttogjeld i offentlig sektor. </a:t>
            </a:r>
          </a:p>
          <a:p>
            <a:r>
              <a:rPr lang="nb-NO" sz="1400"/>
              <a:t>Prosent av BNP</a:t>
            </a:r>
          </a:p>
        </p:txBody>
      </p:sp>
      <p:sp>
        <p:nvSpPr>
          <p:cNvPr id="140294" name="TekstSylinder 9"/>
          <p:cNvSpPr txBox="1">
            <a:spLocks noChangeArrowheads="1"/>
          </p:cNvSpPr>
          <p:nvPr/>
        </p:nvSpPr>
        <p:spPr bwMode="auto">
          <a:xfrm>
            <a:off x="1038225" y="5991225"/>
            <a:ext cx="2390775" cy="246063"/>
          </a:xfrm>
          <a:prstGeom prst="rect">
            <a:avLst/>
          </a:prstGeom>
          <a:noFill/>
          <a:ln w="9525">
            <a:noFill/>
            <a:miter lim="800000"/>
            <a:headEnd/>
            <a:tailEnd/>
          </a:ln>
        </p:spPr>
        <p:txBody>
          <a:bodyPr wrap="none">
            <a:spAutoFit/>
          </a:bodyPr>
          <a:lstStyle/>
          <a:p>
            <a:r>
              <a:rPr lang="nb-NO" sz="1000"/>
              <a:t>Kilde: OECD Economic Outlook 87</a:t>
            </a:r>
          </a:p>
        </p:txBody>
      </p:sp>
      <p:graphicFrame>
        <p:nvGraphicFramePr>
          <p:cNvPr id="140290" name="Diagram 11"/>
          <p:cNvGraphicFramePr>
            <a:graphicFrameLocks/>
          </p:cNvGraphicFramePr>
          <p:nvPr/>
        </p:nvGraphicFramePr>
        <p:xfrm>
          <a:off x="4035425" y="1897063"/>
          <a:ext cx="4597400" cy="3929062"/>
        </p:xfrm>
        <a:graphic>
          <a:graphicData uri="http://schemas.openxmlformats.org/presentationml/2006/ole">
            <mc:AlternateContent xmlns:mc="http://schemas.openxmlformats.org/markup-compatibility/2006">
              <mc:Choice xmlns:v="urn:schemas-microsoft-com:vml" Requires="v">
                <p:oleObj spid="_x0000_s269315" r:id="rId5" imgW="4596782" imgH="3926164" progId="Excel.Sheet.8">
                  <p:embed/>
                </p:oleObj>
              </mc:Choice>
              <mc:Fallback>
                <p:oleObj r:id="rId5" imgW="4596782" imgH="3926164" progId="Excel.Sheet.8">
                  <p:embed/>
                  <p:pic>
                    <p:nvPicPr>
                      <p:cNvPr id="0" name="Diagram 1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5425" y="1897063"/>
                        <a:ext cx="4597400" cy="3929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Plassholder for innhold 2"/>
          <p:cNvSpPr txBox="1">
            <a:spLocks/>
          </p:cNvSpPr>
          <p:nvPr/>
        </p:nvSpPr>
        <p:spPr bwMode="auto">
          <a:xfrm>
            <a:off x="892175" y="2003425"/>
            <a:ext cx="2603500" cy="3956050"/>
          </a:xfrm>
          <a:prstGeom prst="rect">
            <a:avLst/>
          </a:prstGeom>
          <a:noFill/>
          <a:ln w="9525">
            <a:noFill/>
            <a:miter lim="800000"/>
            <a:headEnd/>
            <a:tailEnd/>
          </a:ln>
        </p:spPr>
        <p:txBody>
          <a:bodyPr/>
          <a:lstStyle/>
          <a:p>
            <a:pPr marL="314325" indent="-314325" eaLnBrk="0" hangingPunct="0">
              <a:lnSpc>
                <a:spcPct val="90000"/>
              </a:lnSpc>
              <a:buSzPct val="70000"/>
              <a:buFontTx/>
              <a:buChar char="•"/>
              <a:defRPr/>
            </a:pPr>
            <a:r>
              <a:rPr lang="nb-NO" sz="1800" kern="0" dirty="0"/>
              <a:t>Store rentepåslag i utsatte land</a:t>
            </a:r>
            <a:br>
              <a:rPr lang="nb-NO" sz="1800" kern="0" dirty="0"/>
            </a:br>
            <a:endParaRPr lang="nb-NO" sz="1800" kern="0" dirty="0"/>
          </a:p>
          <a:p>
            <a:pPr marL="314325" indent="-314325" eaLnBrk="0" hangingPunct="0">
              <a:lnSpc>
                <a:spcPct val="90000"/>
              </a:lnSpc>
              <a:buSzPct val="70000"/>
              <a:buFontTx/>
              <a:buChar char="•"/>
              <a:defRPr/>
            </a:pPr>
            <a:r>
              <a:rPr lang="nb-NO" sz="1800" kern="0" dirty="0">
                <a:latin typeface="+mn-lt"/>
                <a:cs typeface="+mn-cs"/>
              </a:rPr>
              <a:t>Behov for </a:t>
            </a:r>
            <a:r>
              <a:rPr lang="nb-NO" sz="1800" kern="0" dirty="0" err="1">
                <a:latin typeface="+mn-lt"/>
                <a:cs typeface="+mn-cs"/>
              </a:rPr>
              <a:t>om-fattende</a:t>
            </a:r>
            <a:r>
              <a:rPr lang="nb-NO" sz="1800" kern="0" dirty="0">
                <a:latin typeface="+mn-lt"/>
                <a:cs typeface="+mn-cs"/>
              </a:rPr>
              <a:t> </a:t>
            </a:r>
            <a:r>
              <a:rPr lang="nb-NO" sz="1800" kern="0" dirty="0" err="1">
                <a:latin typeface="+mn-lt"/>
                <a:cs typeface="+mn-cs"/>
              </a:rPr>
              <a:t>budsjett-innstramminger</a:t>
            </a:r>
            <a:r>
              <a:rPr lang="nb-NO" sz="1800" kern="0" dirty="0">
                <a:latin typeface="+mn-lt"/>
                <a:cs typeface="+mn-cs"/>
              </a:rPr>
              <a:t/>
            </a:r>
            <a:br>
              <a:rPr lang="nb-NO" sz="1800" kern="0" dirty="0">
                <a:latin typeface="+mn-lt"/>
                <a:cs typeface="+mn-cs"/>
              </a:rPr>
            </a:br>
            <a:endParaRPr lang="nb-NO" sz="1800" kern="0" dirty="0">
              <a:latin typeface="+mn-lt"/>
              <a:cs typeface="+mn-cs"/>
            </a:endParaRPr>
          </a:p>
          <a:p>
            <a:pPr marL="314325" indent="-314325" eaLnBrk="0" hangingPunct="0">
              <a:lnSpc>
                <a:spcPct val="90000"/>
              </a:lnSpc>
              <a:buSzPct val="70000"/>
              <a:buFontTx/>
              <a:buChar char="•"/>
              <a:defRPr/>
            </a:pPr>
            <a:r>
              <a:rPr lang="nb-NO" sz="1800" kern="0" dirty="0">
                <a:latin typeface="+mn-lt"/>
                <a:cs typeface="+mn-cs"/>
              </a:rPr>
              <a:t>Kan bremse veksten framover</a:t>
            </a:r>
          </a:p>
          <a:p>
            <a:pPr marL="314325" indent="-314325" eaLnBrk="0" hangingPunct="0">
              <a:lnSpc>
                <a:spcPct val="90000"/>
              </a:lnSpc>
              <a:buSzPct val="70000"/>
              <a:buFontTx/>
              <a:buChar char="•"/>
              <a:defRPr/>
            </a:pPr>
            <a:endParaRPr lang="nb-NO" sz="1800" kern="0" dirty="0">
              <a:latin typeface="+mn-lt"/>
              <a:cs typeface="+mn-cs"/>
            </a:endParaRPr>
          </a:p>
          <a:p>
            <a:pPr marL="314325" indent="-314325" eaLnBrk="0" hangingPunct="0">
              <a:buSzPct val="70000"/>
              <a:buFontTx/>
              <a:buChar char="•"/>
              <a:defRPr/>
            </a:pPr>
            <a:endParaRPr lang="nb-NO" sz="1800" kern="0" dirty="0">
              <a:latin typeface="+mn-lt"/>
              <a:cs typeface="+mn-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Plassholder for lysbildenummer 5"/>
          <p:cNvSpPr>
            <a:spLocks noGrp="1"/>
          </p:cNvSpPr>
          <p:nvPr>
            <p:ph type="sldNum" sz="quarter" idx="12"/>
          </p:nvPr>
        </p:nvSpPr>
        <p:spPr/>
        <p:txBody>
          <a:bodyPr/>
          <a:lstStyle/>
          <a:p>
            <a:pPr>
              <a:defRPr/>
            </a:pPr>
            <a:fld id="{BE03F8AD-63A8-4B66-8390-FDB96EB9ED57}" type="slidenum">
              <a:rPr lang="nb-NO" smtClean="0"/>
              <a:pPr>
                <a:defRPr/>
              </a:pPr>
              <a:t>31</a:t>
            </a:fld>
            <a:endParaRPr lang="nb-NO" smtClean="0"/>
          </a:p>
        </p:txBody>
      </p:sp>
      <p:sp>
        <p:nvSpPr>
          <p:cNvPr id="147460" name="Text Box 15"/>
          <p:cNvSpPr txBox="1">
            <a:spLocks noChangeArrowheads="1"/>
          </p:cNvSpPr>
          <p:nvPr/>
        </p:nvSpPr>
        <p:spPr bwMode="auto">
          <a:xfrm>
            <a:off x="746125" y="6070600"/>
            <a:ext cx="1041400" cy="276225"/>
          </a:xfrm>
          <a:prstGeom prst="rect">
            <a:avLst/>
          </a:prstGeom>
          <a:noFill/>
          <a:ln w="9525">
            <a:noFill/>
            <a:miter lim="800000"/>
            <a:headEnd/>
            <a:tailEnd/>
          </a:ln>
        </p:spPr>
        <p:txBody>
          <a:bodyPr wrap="none">
            <a:spAutoFit/>
          </a:bodyPr>
          <a:lstStyle/>
          <a:p>
            <a:r>
              <a:rPr lang="nb-NO" sz="1200"/>
              <a:t>Figur 2.2 B</a:t>
            </a:r>
          </a:p>
        </p:txBody>
      </p:sp>
      <p:graphicFrame>
        <p:nvGraphicFramePr>
          <p:cNvPr id="147458" name="Diagram 6"/>
          <p:cNvGraphicFramePr>
            <a:graphicFrameLocks/>
          </p:cNvGraphicFramePr>
          <p:nvPr/>
        </p:nvGraphicFramePr>
        <p:xfrm>
          <a:off x="1611313" y="1887538"/>
          <a:ext cx="6197600" cy="3946525"/>
        </p:xfrm>
        <a:graphic>
          <a:graphicData uri="http://schemas.openxmlformats.org/presentationml/2006/ole">
            <mc:AlternateContent xmlns:mc="http://schemas.openxmlformats.org/markup-compatibility/2006">
              <mc:Choice xmlns:v="urn:schemas-microsoft-com:vml" Requires="v">
                <p:oleObj spid="_x0000_s270339" r:id="rId5" imgW="6200169" imgH="3944454" progId="Excel.Sheet.8">
                  <p:embed/>
                </p:oleObj>
              </mc:Choice>
              <mc:Fallback>
                <p:oleObj r:id="rId5" imgW="6200169" imgH="3944454" progId="Excel.Sheet.8">
                  <p:embed/>
                  <p:pic>
                    <p:nvPicPr>
                      <p:cNvPr id="0" name="Diagram 6"/>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1313" y="1887538"/>
                        <a:ext cx="6197600" cy="3946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7461" name="Tittel 1"/>
          <p:cNvSpPr>
            <a:spLocks/>
          </p:cNvSpPr>
          <p:nvPr/>
        </p:nvSpPr>
        <p:spPr bwMode="auto">
          <a:xfrm>
            <a:off x="1143000" y="920750"/>
            <a:ext cx="7694613" cy="550863"/>
          </a:xfrm>
          <a:prstGeom prst="rect">
            <a:avLst/>
          </a:prstGeom>
          <a:noFill/>
          <a:ln w="9525">
            <a:noFill/>
            <a:miter lim="800000"/>
            <a:headEnd/>
            <a:tailEnd/>
          </a:ln>
        </p:spPr>
        <p:txBody>
          <a:bodyPr anchor="ctr"/>
          <a:lstStyle/>
          <a:p>
            <a:r>
              <a:rPr lang="nb-NO">
                <a:solidFill>
                  <a:srgbClr val="242166"/>
                </a:solidFill>
                <a:cs typeface="Times New Roman" pitchFamily="18" charset="0"/>
              </a:rPr>
              <a:t>Usikkerheten gir seg utslag i risikopåslag i renten på statsgjeld</a:t>
            </a:r>
            <a:r>
              <a:rPr lang="nb-NO">
                <a:solidFill>
                  <a:srgbClr val="242166"/>
                </a:solidFill>
              </a:rPr>
              <a:t> </a:t>
            </a:r>
            <a:br>
              <a:rPr lang="nb-NO">
                <a:solidFill>
                  <a:srgbClr val="242166"/>
                </a:solidFill>
              </a:rPr>
            </a:br>
            <a:r>
              <a:rPr lang="nb-NO" sz="1800">
                <a:solidFill>
                  <a:srgbClr val="242166"/>
                </a:solidFill>
                <a:ea typeface="ヒラギノ角ゴ Pro W3"/>
                <a:cs typeface="Times New Roman" pitchFamily="18" charset="0"/>
              </a:rPr>
              <a:t>Differanse i  effektiv avkastning (yield), 10 år. Prosentpoeng</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Tittel 1"/>
          <p:cNvSpPr>
            <a:spLocks noGrp="1"/>
          </p:cNvSpPr>
          <p:nvPr>
            <p:ph type="title" idx="4294967295"/>
          </p:nvPr>
        </p:nvSpPr>
        <p:spPr>
          <a:xfrm>
            <a:off x="1154113" y="830263"/>
            <a:ext cx="7059612" cy="560387"/>
          </a:xfrm>
        </p:spPr>
        <p:txBody>
          <a:bodyPr/>
          <a:lstStyle/>
          <a:p>
            <a:pPr eaLnBrk="1" hangingPunct="1"/>
            <a:r>
              <a:rPr lang="nb-NO" smtClean="0"/>
              <a:t>Reduksjonen i avstanden til 4-prosentbanen</a:t>
            </a:r>
          </a:p>
        </p:txBody>
      </p:sp>
      <p:sp>
        <p:nvSpPr>
          <p:cNvPr id="182274" name="Plassholder for innhold 2"/>
          <p:cNvSpPr>
            <a:spLocks noGrp="1"/>
          </p:cNvSpPr>
          <p:nvPr>
            <p:ph idx="4294967295"/>
          </p:nvPr>
        </p:nvSpPr>
        <p:spPr>
          <a:xfrm>
            <a:off x="1198563" y="1449388"/>
            <a:ext cx="7686675" cy="4514850"/>
          </a:xfrm>
        </p:spPr>
        <p:txBody>
          <a:bodyPr/>
          <a:lstStyle/>
          <a:p>
            <a:pPr marL="342900" indent="-342900" eaLnBrk="1" hangingPunct="1">
              <a:lnSpc>
                <a:spcPct val="90000"/>
              </a:lnSpc>
              <a:buFontTx/>
              <a:buNone/>
            </a:pPr>
            <a:r>
              <a:rPr lang="nb-NO" b="1" u="sng" smtClean="0"/>
              <a:t>2010:</a:t>
            </a:r>
          </a:p>
          <a:p>
            <a:pPr marL="676275" lvl="1" indent="-342900" eaLnBrk="1" hangingPunct="1">
              <a:lnSpc>
                <a:spcPct val="90000"/>
              </a:lnSpc>
              <a:buFont typeface="Wingdings" pitchFamily="2" charset="2"/>
              <a:buNone/>
            </a:pPr>
            <a:r>
              <a:rPr lang="nb-NO" sz="1600" smtClean="0"/>
              <a:t>    45 mrd. kroner i avstand i NB10</a:t>
            </a:r>
          </a:p>
          <a:p>
            <a:pPr marL="676275" lvl="1" indent="-342900" eaLnBrk="1" hangingPunct="1">
              <a:lnSpc>
                <a:spcPct val="90000"/>
              </a:lnSpc>
              <a:buFont typeface="Wingdings" pitchFamily="2" charset="2"/>
              <a:buNone/>
            </a:pPr>
            <a:r>
              <a:rPr lang="nb-NO" sz="1600" u="sng" smtClean="0"/>
              <a:t>-  19 mrd. kroner i avstand i NB11__________ </a:t>
            </a:r>
            <a:r>
              <a:rPr lang="nb-NO" sz="1600" smtClean="0"/>
              <a:t> </a:t>
            </a:r>
          </a:p>
          <a:p>
            <a:pPr marL="676275" lvl="1" indent="-342900" eaLnBrk="1" hangingPunct="1">
              <a:lnSpc>
                <a:spcPct val="90000"/>
              </a:lnSpc>
              <a:buFont typeface="Wingdings" pitchFamily="2" charset="2"/>
              <a:buNone/>
            </a:pPr>
            <a:r>
              <a:rPr lang="nb-NO" sz="1600" u="sng" smtClean="0"/>
              <a:t>= 26 mrd. kroner reduksjon i avstanden i 2010</a:t>
            </a:r>
          </a:p>
          <a:p>
            <a:pPr marL="342900" indent="-342900" eaLnBrk="1" hangingPunct="1">
              <a:lnSpc>
                <a:spcPct val="90000"/>
              </a:lnSpc>
              <a:buFontTx/>
              <a:buNone/>
            </a:pPr>
            <a:endParaRPr lang="nb-NO" sz="800" smtClean="0"/>
          </a:p>
          <a:p>
            <a:pPr marL="676275" lvl="1" indent="-342900" eaLnBrk="1" hangingPunct="1">
              <a:lnSpc>
                <a:spcPct val="90000"/>
              </a:lnSpc>
              <a:buSzTx/>
              <a:buFontTx/>
              <a:buAutoNum type="arabicPeriod"/>
            </a:pPr>
            <a:r>
              <a:rPr lang="nb-NO" sz="1600" smtClean="0"/>
              <a:t>Underskuddet redusert med 17 mrd. kroner i RNB10</a:t>
            </a:r>
          </a:p>
          <a:p>
            <a:pPr marL="1257300" lvl="2" indent="-342900" eaLnBrk="1" hangingPunct="1">
              <a:lnSpc>
                <a:spcPct val="90000"/>
              </a:lnSpc>
              <a:buSzTx/>
            </a:pPr>
            <a:r>
              <a:rPr lang="nb-NO" sz="1400" smtClean="0"/>
              <a:t>10 mrd. kroner pga. høyere skatteinntekter</a:t>
            </a:r>
          </a:p>
          <a:p>
            <a:pPr marL="1257300" lvl="2" indent="-342900" eaLnBrk="1" hangingPunct="1">
              <a:lnSpc>
                <a:spcPct val="90000"/>
              </a:lnSpc>
              <a:buSzTx/>
            </a:pPr>
            <a:r>
              <a:rPr lang="nb-NO" sz="1400" smtClean="0"/>
              <a:t>4 mrd. kroner pga. økte utbytter </a:t>
            </a:r>
          </a:p>
          <a:p>
            <a:pPr marL="1257300" lvl="2" indent="-342900" eaLnBrk="1" hangingPunct="1">
              <a:lnSpc>
                <a:spcPct val="90000"/>
              </a:lnSpc>
              <a:buSzTx/>
            </a:pPr>
            <a:r>
              <a:rPr lang="nb-NO" sz="1400" smtClean="0"/>
              <a:t>3 mrd. kroner pga. lavere utgifter</a:t>
            </a:r>
          </a:p>
          <a:p>
            <a:pPr marL="1257300" lvl="2" indent="-342900" eaLnBrk="1" hangingPunct="1">
              <a:lnSpc>
                <a:spcPct val="90000"/>
              </a:lnSpc>
              <a:buSzTx/>
              <a:buFont typeface="Wingdings" pitchFamily="2" charset="2"/>
              <a:buNone/>
            </a:pPr>
            <a:endParaRPr lang="nb-NO" sz="800" smtClean="0"/>
          </a:p>
          <a:p>
            <a:pPr marL="676275" lvl="1" indent="-342900" eaLnBrk="1" hangingPunct="1">
              <a:lnSpc>
                <a:spcPct val="90000"/>
              </a:lnSpc>
              <a:buSzTx/>
              <a:buFontTx/>
              <a:buAutoNum type="arabicPeriod"/>
            </a:pPr>
            <a:r>
              <a:rPr lang="nb-NO" sz="1600" smtClean="0"/>
              <a:t>Underskuddet redusert med ytterligere 6,7 mrd. kroner nå</a:t>
            </a:r>
          </a:p>
          <a:p>
            <a:pPr marL="1257300" lvl="2" indent="-342900" eaLnBrk="1" hangingPunct="1">
              <a:lnSpc>
                <a:spcPct val="90000"/>
              </a:lnSpc>
              <a:buSzTx/>
            </a:pPr>
            <a:r>
              <a:rPr lang="nb-NO" sz="1400" smtClean="0"/>
              <a:t>3 mrd. kroner pga. høyere skatteinntekter</a:t>
            </a:r>
          </a:p>
          <a:p>
            <a:pPr marL="1257300" lvl="2" indent="-342900" eaLnBrk="1" hangingPunct="1">
              <a:lnSpc>
                <a:spcPct val="90000"/>
              </a:lnSpc>
              <a:buSzTx/>
            </a:pPr>
            <a:r>
              <a:rPr lang="nb-NO" sz="1400" smtClean="0"/>
              <a:t>3,7 mrd. kroner pga. lavere utgifter</a:t>
            </a:r>
          </a:p>
          <a:p>
            <a:pPr marL="676275" lvl="1" indent="-342900" eaLnBrk="1" hangingPunct="1">
              <a:lnSpc>
                <a:spcPct val="90000"/>
              </a:lnSpc>
              <a:buSzTx/>
              <a:buFontTx/>
              <a:buAutoNum type="arabicPeriod"/>
            </a:pPr>
            <a:endParaRPr lang="nb-NO" sz="800" smtClean="0"/>
          </a:p>
          <a:p>
            <a:pPr marL="676275" lvl="1" indent="-342900" eaLnBrk="1" hangingPunct="1">
              <a:lnSpc>
                <a:spcPct val="90000"/>
              </a:lnSpc>
              <a:buSzTx/>
              <a:buFontTx/>
              <a:buAutoNum type="arabicPeriod"/>
            </a:pPr>
            <a:r>
              <a:rPr lang="nb-NO" sz="1600" smtClean="0"/>
              <a:t>1,8 mrd, kroner i økt fondsavkastning</a:t>
            </a:r>
          </a:p>
          <a:p>
            <a:pPr marL="342900" indent="-342900" eaLnBrk="1" hangingPunct="1">
              <a:lnSpc>
                <a:spcPct val="90000"/>
              </a:lnSpc>
              <a:buSzTx/>
              <a:buFontTx/>
              <a:buAutoNum type="arabicPeriod"/>
            </a:pPr>
            <a:endParaRPr lang="nb-NO" sz="800" smtClean="0"/>
          </a:p>
          <a:p>
            <a:pPr marL="342900" indent="-342900" eaLnBrk="1" hangingPunct="1">
              <a:lnSpc>
                <a:spcPct val="90000"/>
              </a:lnSpc>
              <a:buSzTx/>
              <a:buFontTx/>
              <a:buNone/>
            </a:pPr>
            <a:r>
              <a:rPr lang="nb-NO" b="1" u="sng" smtClean="0"/>
              <a:t>2011:</a:t>
            </a:r>
            <a:endParaRPr lang="nb-NO" sz="1600" smtClean="0"/>
          </a:p>
          <a:p>
            <a:pPr marL="342900" indent="-342900" eaLnBrk="1" hangingPunct="1">
              <a:lnSpc>
                <a:spcPct val="90000"/>
              </a:lnSpc>
              <a:buSzTx/>
              <a:buFontTx/>
              <a:buNone/>
            </a:pPr>
            <a:r>
              <a:rPr lang="nb-NO" sz="1600" smtClean="0"/>
              <a:t>Avstanden reduseres med ytterligere 11,7 mrd.</a:t>
            </a:r>
            <a:r>
              <a:rPr lang="nb-NO" b="1" u="sng" smtClean="0"/>
              <a:t> </a:t>
            </a:r>
          </a:p>
          <a:p>
            <a:pPr marL="342900" indent="-342900" eaLnBrk="1" hangingPunct="1">
              <a:lnSpc>
                <a:spcPct val="90000"/>
              </a:lnSpc>
              <a:buSzTx/>
              <a:buFontTx/>
              <a:buAutoNum type="arabicPeriod"/>
            </a:pPr>
            <a:r>
              <a:rPr lang="nb-NO" sz="1400" smtClean="0"/>
              <a:t>Avkastningen ventes å øke med 15 mrd. kroner</a:t>
            </a:r>
          </a:p>
          <a:p>
            <a:pPr marL="342900" indent="-342900" eaLnBrk="1" hangingPunct="1">
              <a:lnSpc>
                <a:spcPct val="90000"/>
              </a:lnSpc>
              <a:buSzTx/>
              <a:buFontTx/>
              <a:buAutoNum type="arabicPeriod"/>
            </a:pPr>
            <a:r>
              <a:rPr lang="nb-NO" sz="1400" smtClean="0"/>
              <a:t>Bruken av oljeinntekter (nominelt) øker med 3,3 mrd.. kroner </a:t>
            </a:r>
          </a:p>
        </p:txBody>
      </p:sp>
      <p:sp>
        <p:nvSpPr>
          <p:cNvPr id="182275" name="Plassholder for lysbildenummer 3"/>
          <p:cNvSpPr txBox="1">
            <a:spLocks noGrp="1"/>
          </p:cNvSpPr>
          <p:nvPr/>
        </p:nvSpPr>
        <p:spPr bwMode="auto">
          <a:xfrm>
            <a:off x="0" y="6400800"/>
            <a:ext cx="712788" cy="457200"/>
          </a:xfrm>
          <a:prstGeom prst="rect">
            <a:avLst/>
          </a:prstGeom>
          <a:noFill/>
          <a:ln w="9525">
            <a:noFill/>
            <a:miter lim="800000"/>
            <a:headEnd/>
            <a:tailEnd/>
          </a:ln>
        </p:spPr>
        <p:txBody>
          <a:bodyPr/>
          <a:lstStyle/>
          <a:p>
            <a:pPr algn="ctr"/>
            <a:fld id="{DFB5FB09-BBC9-41DC-974B-90EFBF7761D9}" type="slidenum">
              <a:rPr lang="nn-NO" sz="1800">
                <a:solidFill>
                  <a:schemeClr val="bg1"/>
                </a:solidFill>
              </a:rPr>
              <a:pPr algn="ctr"/>
              <a:t>32</a:t>
            </a:fld>
            <a:endParaRPr lang="nn-NO" sz="1800">
              <a:solidFill>
                <a:schemeClr val="bg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Tittel 1"/>
          <p:cNvSpPr>
            <a:spLocks noGrp="1"/>
          </p:cNvSpPr>
          <p:nvPr>
            <p:ph type="title" idx="4294967295"/>
          </p:nvPr>
        </p:nvSpPr>
        <p:spPr>
          <a:xfrm>
            <a:off x="1154113" y="830263"/>
            <a:ext cx="7508875" cy="560387"/>
          </a:xfrm>
        </p:spPr>
        <p:txBody>
          <a:bodyPr/>
          <a:lstStyle/>
          <a:p>
            <a:pPr eaLnBrk="1" hangingPunct="1"/>
            <a:r>
              <a:rPr lang="nb-NO" smtClean="0"/>
              <a:t>Nærmere om den underliggende utgiftsveksten</a:t>
            </a:r>
          </a:p>
        </p:txBody>
      </p:sp>
      <p:sp>
        <p:nvSpPr>
          <p:cNvPr id="184322" name="Plassholder for innhold 2"/>
          <p:cNvSpPr>
            <a:spLocks noGrp="1"/>
          </p:cNvSpPr>
          <p:nvPr>
            <p:ph idx="4294967295"/>
          </p:nvPr>
        </p:nvSpPr>
        <p:spPr>
          <a:xfrm>
            <a:off x="1198563" y="1449388"/>
            <a:ext cx="7770812" cy="4514850"/>
          </a:xfrm>
        </p:spPr>
        <p:txBody>
          <a:bodyPr/>
          <a:lstStyle/>
          <a:p>
            <a:pPr marL="342900" indent="-342900" eaLnBrk="1" hangingPunct="1">
              <a:lnSpc>
                <a:spcPct val="90000"/>
              </a:lnSpc>
            </a:pPr>
            <a:r>
              <a:rPr lang="nb-NO" dirty="0" smtClean="0"/>
              <a:t>2,3 pst. reell vekst svarer til 19,5 mrd. kroner</a:t>
            </a:r>
            <a:br>
              <a:rPr lang="nb-NO" dirty="0" smtClean="0"/>
            </a:br>
            <a:endParaRPr lang="nb-NO" dirty="0" smtClean="0"/>
          </a:p>
          <a:p>
            <a:pPr marL="342900" indent="-342900" eaLnBrk="1" hangingPunct="1">
              <a:lnSpc>
                <a:spcPct val="90000"/>
              </a:lnSpc>
            </a:pPr>
            <a:r>
              <a:rPr lang="nb-NO" dirty="0" smtClean="0"/>
              <a:t>Hvordan er en så høy utgiftsvekst mulig?</a:t>
            </a:r>
          </a:p>
          <a:p>
            <a:pPr marL="676275" lvl="1" indent="-342900" eaLnBrk="1" hangingPunct="1">
              <a:lnSpc>
                <a:spcPct val="90000"/>
              </a:lnSpc>
            </a:pPr>
            <a:r>
              <a:rPr lang="nb-NO" sz="1600" dirty="0" smtClean="0"/>
              <a:t>Økt oljepengebruk: null</a:t>
            </a:r>
          </a:p>
          <a:p>
            <a:pPr marL="676275" lvl="1" indent="-342900" eaLnBrk="1" hangingPunct="1">
              <a:lnSpc>
                <a:spcPct val="90000"/>
              </a:lnSpc>
            </a:pPr>
            <a:r>
              <a:rPr lang="nb-NO" sz="1600" dirty="0" smtClean="0"/>
              <a:t>Underliggende vekst i skatteinntektene: 12 mrd. kroner</a:t>
            </a:r>
          </a:p>
          <a:p>
            <a:pPr marL="676275" lvl="1" indent="-342900" eaLnBrk="1" hangingPunct="1">
              <a:lnSpc>
                <a:spcPct val="90000"/>
              </a:lnSpc>
            </a:pPr>
            <a:r>
              <a:rPr lang="nb-NO" sz="1600" dirty="0" smtClean="0"/>
              <a:t>Bortfall av midlertidige skatteletter: 6 mrd. kroner </a:t>
            </a:r>
          </a:p>
          <a:p>
            <a:pPr marL="676275" lvl="1" indent="-342900" eaLnBrk="1" hangingPunct="1">
              <a:lnSpc>
                <a:spcPct val="90000"/>
              </a:lnSpc>
            </a:pPr>
            <a:endParaRPr lang="nb-NO" sz="1600" dirty="0" smtClean="0"/>
          </a:p>
          <a:p>
            <a:pPr marL="342900" indent="-342900" eaLnBrk="1" hangingPunct="1">
              <a:lnSpc>
                <a:spcPct val="90000"/>
              </a:lnSpc>
            </a:pPr>
            <a:r>
              <a:rPr lang="nb-NO" dirty="0" smtClean="0"/>
              <a:t>Hvor ligger utgiftsveksten?</a:t>
            </a:r>
          </a:p>
          <a:p>
            <a:pPr marL="676275" lvl="1" indent="-342900" eaLnBrk="1" hangingPunct="1">
              <a:lnSpc>
                <a:spcPct val="90000"/>
              </a:lnSpc>
            </a:pPr>
            <a:r>
              <a:rPr lang="nb-NO" sz="1600" dirty="0" smtClean="0"/>
              <a:t>Økte inntekter i kommunene: 5,1 mrd. kroner</a:t>
            </a:r>
          </a:p>
          <a:p>
            <a:pPr marL="676275" lvl="1" indent="-342900" eaLnBrk="1" hangingPunct="1">
              <a:lnSpc>
                <a:spcPct val="90000"/>
              </a:lnSpc>
            </a:pPr>
            <a:r>
              <a:rPr lang="nb-NO" sz="1600" dirty="0" smtClean="0"/>
              <a:t>Drift av helseforetak: 1,0 mrd. kroner</a:t>
            </a:r>
          </a:p>
          <a:p>
            <a:pPr marL="676275" lvl="1" indent="-342900" eaLnBrk="1" hangingPunct="1">
              <a:lnSpc>
                <a:spcPct val="90000"/>
              </a:lnSpc>
            </a:pPr>
            <a:r>
              <a:rPr lang="nb-NO" sz="1600" dirty="0" smtClean="0"/>
              <a:t>Hovedsatsninger ellers):</a:t>
            </a:r>
          </a:p>
          <a:p>
            <a:pPr marL="1257300" lvl="2" indent="-342900" eaLnBrk="1" hangingPunct="1">
              <a:lnSpc>
                <a:spcPct val="90000"/>
              </a:lnSpc>
            </a:pPr>
            <a:r>
              <a:rPr lang="nb-NO" sz="1600" dirty="0" smtClean="0"/>
              <a:t>Vei, jernbane og sjøtransport</a:t>
            </a:r>
          </a:p>
          <a:p>
            <a:pPr marL="1257300" lvl="2" indent="-342900" eaLnBrk="1" hangingPunct="1">
              <a:lnSpc>
                <a:spcPct val="90000"/>
              </a:lnSpc>
            </a:pPr>
            <a:r>
              <a:rPr lang="nb-NO" sz="1600" dirty="0" smtClean="0"/>
              <a:t>Skolebygg </a:t>
            </a:r>
            <a:br>
              <a:rPr lang="nb-NO" sz="1600" dirty="0" smtClean="0"/>
            </a:br>
            <a:r>
              <a:rPr lang="nb-NO" sz="1600" dirty="0" smtClean="0"/>
              <a:t>svømmeanlegg</a:t>
            </a:r>
          </a:p>
          <a:p>
            <a:pPr marL="1257300" lvl="2" indent="-342900" eaLnBrk="1" hangingPunct="1">
              <a:lnSpc>
                <a:spcPct val="90000"/>
              </a:lnSpc>
            </a:pPr>
            <a:r>
              <a:rPr lang="nb-NO" sz="1600" dirty="0" smtClean="0"/>
              <a:t>Barnehager</a:t>
            </a:r>
          </a:p>
          <a:p>
            <a:pPr marL="676275" lvl="1" indent="-342900" eaLnBrk="1" hangingPunct="1">
              <a:lnSpc>
                <a:spcPct val="90000"/>
              </a:lnSpc>
            </a:pPr>
            <a:r>
              <a:rPr lang="nb-NO" sz="1600" dirty="0" smtClean="0"/>
              <a:t>En god del andre plusser og minuser</a:t>
            </a:r>
          </a:p>
          <a:p>
            <a:pPr marL="676275" lvl="1" indent="-342900" eaLnBrk="1" hangingPunct="1">
              <a:lnSpc>
                <a:spcPct val="90000"/>
              </a:lnSpc>
            </a:pPr>
            <a:r>
              <a:rPr lang="nb-NO" sz="1600" dirty="0" smtClean="0"/>
              <a:t>Økte utgifter i folketrygden: 11,0 mrd. kroner</a:t>
            </a:r>
          </a:p>
          <a:p>
            <a:pPr marL="676275" lvl="1" indent="-342900" eaLnBrk="1" hangingPunct="1">
              <a:lnSpc>
                <a:spcPct val="90000"/>
              </a:lnSpc>
            </a:pPr>
            <a:endParaRPr lang="nb-NO" sz="1600" dirty="0" smtClean="0"/>
          </a:p>
        </p:txBody>
      </p:sp>
      <p:sp>
        <p:nvSpPr>
          <p:cNvPr id="184323" name="Plassholder for lysbildenummer 3"/>
          <p:cNvSpPr txBox="1">
            <a:spLocks noGrp="1"/>
          </p:cNvSpPr>
          <p:nvPr/>
        </p:nvSpPr>
        <p:spPr bwMode="auto">
          <a:xfrm>
            <a:off x="0" y="6400800"/>
            <a:ext cx="712788" cy="457200"/>
          </a:xfrm>
          <a:prstGeom prst="rect">
            <a:avLst/>
          </a:prstGeom>
          <a:noFill/>
          <a:ln w="9525">
            <a:noFill/>
            <a:miter lim="800000"/>
            <a:headEnd/>
            <a:tailEnd/>
          </a:ln>
        </p:spPr>
        <p:txBody>
          <a:bodyPr/>
          <a:lstStyle/>
          <a:p>
            <a:pPr algn="ctr"/>
            <a:fld id="{5A4C2886-1210-48A1-B351-CF042FC4BEFF}" type="slidenum">
              <a:rPr lang="nn-NO" sz="1800">
                <a:solidFill>
                  <a:schemeClr val="bg1"/>
                </a:solidFill>
              </a:rPr>
              <a:pPr algn="ctr"/>
              <a:t>33</a:t>
            </a:fld>
            <a:endParaRPr lang="nn-NO" sz="1800">
              <a:solidFill>
                <a:schemeClr val="bg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4" name="Plassholder for lysbildenummer 3"/>
          <p:cNvSpPr>
            <a:spLocks noGrp="1"/>
          </p:cNvSpPr>
          <p:nvPr>
            <p:ph type="sldNum" sz="quarter" idx="12"/>
          </p:nvPr>
        </p:nvSpPr>
        <p:spPr>
          <a:noFill/>
        </p:spPr>
        <p:txBody>
          <a:bodyPr/>
          <a:lstStyle/>
          <a:p>
            <a:fld id="{14CCEA9C-16EC-4B3C-9837-B87E125723A1}" type="slidenum">
              <a:rPr lang="nn-NO" smtClean="0">
                <a:cs typeface="Arial" charset="0"/>
              </a:rPr>
              <a:pPr/>
              <a:t>34</a:t>
            </a:fld>
            <a:endParaRPr lang="nn-NO" smtClean="0">
              <a:cs typeface="Arial" charset="0"/>
            </a:endParaRPr>
          </a:p>
        </p:txBody>
      </p:sp>
      <p:sp>
        <p:nvSpPr>
          <p:cNvPr id="143365" name="Rectangle 2"/>
          <p:cNvSpPr>
            <a:spLocks noGrp="1" noChangeArrowheads="1"/>
          </p:cNvSpPr>
          <p:nvPr>
            <p:ph type="title" idx="4294967295"/>
          </p:nvPr>
        </p:nvSpPr>
        <p:spPr>
          <a:xfrm>
            <a:off x="1119188" y="891041"/>
            <a:ext cx="7589837" cy="615950"/>
          </a:xfrm>
        </p:spPr>
        <p:txBody>
          <a:bodyPr/>
          <a:lstStyle/>
          <a:p>
            <a:pPr eaLnBrk="1" hangingPunct="1"/>
            <a:r>
              <a:rPr lang="nb-NO" smtClean="0">
                <a:solidFill>
                  <a:schemeClr val="tx1"/>
                </a:solidFill>
              </a:rPr>
              <a:t>2: Generasjonskontrakten </a:t>
            </a:r>
            <a:endParaRPr lang="nb-NO" smtClean="0">
              <a:solidFill>
                <a:schemeClr val="tx2"/>
              </a:solidFill>
            </a:endParaRPr>
          </a:p>
        </p:txBody>
      </p:sp>
      <p:sp>
        <p:nvSpPr>
          <p:cNvPr id="143367" name="Rectangle 4"/>
          <p:cNvSpPr>
            <a:spLocks noChangeArrowheads="1"/>
          </p:cNvSpPr>
          <p:nvPr/>
        </p:nvSpPr>
        <p:spPr bwMode="auto">
          <a:xfrm>
            <a:off x="1320800" y="1377950"/>
            <a:ext cx="7212013" cy="492443"/>
          </a:xfrm>
          <a:prstGeom prst="rect">
            <a:avLst/>
          </a:prstGeom>
          <a:noFill/>
          <a:ln w="9525">
            <a:noFill/>
            <a:miter lim="800000"/>
            <a:headEnd/>
            <a:tailEnd/>
          </a:ln>
        </p:spPr>
        <p:txBody>
          <a:bodyPr wrap="square">
            <a:spAutoFit/>
          </a:bodyPr>
          <a:lstStyle/>
          <a:p>
            <a:pPr algn="ctr"/>
            <a:r>
              <a:rPr lang="nb-NO" sz="1600" dirty="0"/>
              <a:t>Forventet fondsavkastning og pensjonsutgiftene</a:t>
            </a:r>
          </a:p>
          <a:p>
            <a:pPr algn="ctr"/>
            <a:r>
              <a:rPr lang="nb-NO" sz="1000" dirty="0"/>
              <a:t>Prosent av trend-BNP Fastlands-Norge</a:t>
            </a:r>
          </a:p>
        </p:txBody>
      </p:sp>
      <p:sp>
        <p:nvSpPr>
          <p:cNvPr id="12" name="Tittel 1"/>
          <p:cNvSpPr txBox="1">
            <a:spLocks/>
          </p:cNvSpPr>
          <p:nvPr/>
        </p:nvSpPr>
        <p:spPr>
          <a:xfrm>
            <a:off x="1062038" y="565150"/>
            <a:ext cx="6613525" cy="712788"/>
          </a:xfrm>
          <a:prstGeom prst="rect">
            <a:avLst/>
          </a:prstGeom>
        </p:spPr>
        <p:txBody>
          <a:bodyPr/>
          <a:lstStyle/>
          <a:p>
            <a:pPr>
              <a:defRPr/>
            </a:pPr>
            <a:r>
              <a:rPr lang="nb-NO" kern="0" dirty="0">
                <a:solidFill>
                  <a:srgbClr val="242166"/>
                </a:solidFill>
                <a:latin typeface="+mj-lt"/>
                <a:ea typeface="+mj-ea"/>
                <a:cs typeface="+mj-cs"/>
              </a:rPr>
              <a:t>Hovedhensyn i budsjettet</a:t>
            </a:r>
            <a:br>
              <a:rPr lang="nb-NO" kern="0" dirty="0">
                <a:solidFill>
                  <a:srgbClr val="242166"/>
                </a:solidFill>
                <a:latin typeface="+mj-lt"/>
                <a:ea typeface="+mj-ea"/>
                <a:cs typeface="+mj-cs"/>
              </a:rPr>
            </a:br>
            <a:endParaRPr lang="nb-NO" kern="0" dirty="0">
              <a:solidFill>
                <a:srgbClr val="242166"/>
              </a:solidFill>
              <a:latin typeface="+mj-lt"/>
              <a:ea typeface="+mj-ea"/>
              <a:cs typeface="+mj-cs"/>
            </a:endParaRPr>
          </a:p>
        </p:txBody>
      </p:sp>
      <p:graphicFrame>
        <p:nvGraphicFramePr>
          <p:cNvPr id="143363" name="Object 3"/>
          <p:cNvGraphicFramePr>
            <a:graphicFrameLocks noChangeAspect="1"/>
          </p:cNvGraphicFramePr>
          <p:nvPr/>
        </p:nvGraphicFramePr>
        <p:xfrm>
          <a:off x="943429" y="1878693"/>
          <a:ext cx="7881257" cy="4141788"/>
        </p:xfrm>
        <a:graphic>
          <a:graphicData uri="http://schemas.openxmlformats.org/presentationml/2006/ole">
            <mc:AlternateContent xmlns:mc="http://schemas.openxmlformats.org/markup-compatibility/2006">
              <mc:Choice xmlns:v="urn:schemas-microsoft-com:vml" Requires="v">
                <p:oleObj spid="_x0000_s338947" name="Diagram" r:id="rId4" imgW="4314825" imgH="4305300" progId="MSGraph.Chart.8">
                  <p:embed followColorScheme="full"/>
                </p:oleObj>
              </mc:Choice>
              <mc:Fallback>
                <p:oleObj name="Diagram" r:id="rId4" imgW="4314825" imgH="4305300" progId="MSGraph.Chart.8">
                  <p:embed followColorScheme="full"/>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3429" y="1878693"/>
                        <a:ext cx="7881257" cy="4141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p:txBody>
          <a:bodyPr/>
          <a:lstStyle/>
          <a:p>
            <a:endParaRPr lang="nb-NO"/>
          </a:p>
        </p:txBody>
      </p:sp>
      <p:sp>
        <p:nvSpPr>
          <p:cNvPr id="4" name="Plassholder for lysbildenummer 3"/>
          <p:cNvSpPr>
            <a:spLocks noGrp="1"/>
          </p:cNvSpPr>
          <p:nvPr>
            <p:ph type="sldNum" sz="quarter" idx="12"/>
          </p:nvPr>
        </p:nvSpPr>
        <p:spPr/>
        <p:txBody>
          <a:bodyPr/>
          <a:lstStyle/>
          <a:p>
            <a:pPr>
              <a:defRPr/>
            </a:pPr>
            <a:fld id="{2A0B7DE8-6E03-467D-ACCF-E702D8F1D492}" type="slidenum">
              <a:rPr lang="nb-NO" smtClean="0"/>
              <a:pPr>
                <a:defRPr/>
              </a:pPr>
              <a:t>35</a:t>
            </a:fld>
            <a:endParaRPr lang="nb-NO"/>
          </a:p>
        </p:txBody>
      </p:sp>
      <p:pic>
        <p:nvPicPr>
          <p:cNvPr id="337922" name="Picture 2"/>
          <p:cNvPicPr>
            <a:picLocks noChangeAspect="1" noChangeArrowheads="1"/>
          </p:cNvPicPr>
          <p:nvPr/>
        </p:nvPicPr>
        <p:blipFill>
          <a:blip r:embed="rId2" cstate="print"/>
          <a:srcRect/>
          <a:stretch>
            <a:fillRect/>
          </a:stretch>
        </p:blipFill>
        <p:spPr bwMode="auto">
          <a:xfrm>
            <a:off x="682171" y="449943"/>
            <a:ext cx="8461829" cy="5892799"/>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158875" y="928914"/>
            <a:ext cx="6435725" cy="391886"/>
          </a:xfrm>
        </p:spPr>
        <p:txBody>
          <a:bodyPr/>
          <a:lstStyle/>
          <a:p>
            <a:r>
              <a:rPr lang="nb-NO" sz="2000" b="1" dirty="0" smtClean="0"/>
              <a:t>Hollandsk syke </a:t>
            </a:r>
            <a:br>
              <a:rPr lang="nb-NO" sz="2000" b="1" dirty="0" smtClean="0"/>
            </a:br>
            <a:r>
              <a:rPr lang="nb-NO" sz="2000" b="1" dirty="0" smtClean="0"/>
              <a:t/>
            </a:r>
            <a:br>
              <a:rPr lang="nb-NO" sz="2000" b="1" dirty="0" smtClean="0"/>
            </a:br>
            <a:r>
              <a:rPr lang="nb-NO" sz="1600" b="1" dirty="0" smtClean="0"/>
              <a:t>Eksport av gassressurser og påfølgende avindustrialisering i Holland på 1960- og 70-tallet</a:t>
            </a:r>
            <a:endParaRPr lang="nb-NO" sz="1600" dirty="0"/>
          </a:p>
        </p:txBody>
      </p:sp>
      <p:sp>
        <p:nvSpPr>
          <p:cNvPr id="3" name="Plassholder for innhold 2"/>
          <p:cNvSpPr>
            <a:spLocks noGrp="1"/>
          </p:cNvSpPr>
          <p:nvPr>
            <p:ph idx="1"/>
          </p:nvPr>
        </p:nvSpPr>
        <p:spPr/>
        <p:txBody>
          <a:bodyPr/>
          <a:lstStyle/>
          <a:p>
            <a:endParaRPr lang="nb-NO" dirty="0" smtClean="0"/>
          </a:p>
          <a:p>
            <a:r>
              <a:rPr lang="nb-NO" dirty="0" smtClean="0"/>
              <a:t>Balanse i utenriksregnskapet på lang sikt – vi eksporterer for å finansiere import.</a:t>
            </a:r>
          </a:p>
          <a:p>
            <a:endParaRPr lang="nb-NO" dirty="0" smtClean="0"/>
          </a:p>
          <a:p>
            <a:r>
              <a:rPr lang="nb-NO" dirty="0" smtClean="0"/>
              <a:t>Petroleumsinntektene skaper prisvekst og styrker valutakursen.</a:t>
            </a:r>
          </a:p>
          <a:p>
            <a:endParaRPr lang="nb-NO" dirty="0" smtClean="0"/>
          </a:p>
          <a:p>
            <a:r>
              <a:rPr lang="nb-NO" dirty="0" smtClean="0"/>
              <a:t>Konkurranseutsatt sektor bygges ned – økt import finansieres i stedet av petroleumsinntektene.</a:t>
            </a:r>
          </a:p>
          <a:p>
            <a:endParaRPr lang="nb-NO" dirty="0" smtClean="0"/>
          </a:p>
          <a:p>
            <a:r>
              <a:rPr lang="nb-NO" dirty="0" smtClean="0"/>
              <a:t>Ved bortfall av petroleumsinntektene  står økonomien igjen med svekket evne til å importere. Velferden faller.</a:t>
            </a:r>
            <a:endParaRPr lang="nb-NO" dirty="0"/>
          </a:p>
        </p:txBody>
      </p:sp>
      <p:sp>
        <p:nvSpPr>
          <p:cNvPr id="4" name="Plassholder for lysbildenummer 3"/>
          <p:cNvSpPr>
            <a:spLocks noGrp="1"/>
          </p:cNvSpPr>
          <p:nvPr>
            <p:ph type="sldNum" sz="quarter" idx="12"/>
          </p:nvPr>
        </p:nvSpPr>
        <p:spPr/>
        <p:txBody>
          <a:bodyPr/>
          <a:lstStyle/>
          <a:p>
            <a:pPr>
              <a:defRPr/>
            </a:pPr>
            <a:fld id="{2A0B7DE8-6E03-467D-ACCF-E702D8F1D492}" type="slidenum">
              <a:rPr lang="nb-NO" smtClean="0"/>
              <a:pPr>
                <a:defRPr/>
              </a:pPr>
              <a:t>36</a:t>
            </a:fld>
            <a:endParaRPr lang="nb-NO"/>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158875" y="740229"/>
            <a:ext cx="7085239" cy="667657"/>
          </a:xfrm>
        </p:spPr>
        <p:txBody>
          <a:bodyPr/>
          <a:lstStyle/>
          <a:p>
            <a:r>
              <a:rPr lang="nb-NO" sz="2000" b="1" dirty="0" smtClean="0"/>
              <a:t/>
            </a:r>
            <a:br>
              <a:rPr lang="nb-NO" sz="2000" b="1" dirty="0" smtClean="0"/>
            </a:br>
            <a:r>
              <a:rPr lang="nb-NO" sz="2000" b="1" dirty="0" smtClean="0"/>
              <a:t>Hollandsk syke</a:t>
            </a:r>
            <a:r>
              <a:rPr lang="nb-NO" sz="1600" b="1" dirty="0" smtClean="0"/>
              <a:t/>
            </a:r>
            <a:br>
              <a:rPr lang="nb-NO" sz="1600" b="1" dirty="0" smtClean="0"/>
            </a:br>
            <a:endParaRPr lang="nb-NO" sz="1600" dirty="0"/>
          </a:p>
        </p:txBody>
      </p:sp>
      <p:sp>
        <p:nvSpPr>
          <p:cNvPr id="3" name="Plassholder for innhold 2"/>
          <p:cNvSpPr>
            <a:spLocks noGrp="1"/>
          </p:cNvSpPr>
          <p:nvPr>
            <p:ph sz="half" idx="1"/>
          </p:nvPr>
        </p:nvSpPr>
        <p:spPr/>
        <p:txBody>
          <a:bodyPr/>
          <a:lstStyle/>
          <a:p>
            <a:r>
              <a:rPr lang="nb-NO" sz="1800" dirty="0" smtClean="0"/>
              <a:t>Figur med transformasjonskurve her</a:t>
            </a:r>
            <a:endParaRPr lang="nb-NO" sz="1800" dirty="0"/>
          </a:p>
        </p:txBody>
      </p:sp>
      <p:sp>
        <p:nvSpPr>
          <p:cNvPr id="4" name="Plassholder for innhold 3"/>
          <p:cNvSpPr>
            <a:spLocks noGrp="1"/>
          </p:cNvSpPr>
          <p:nvPr>
            <p:ph sz="half" idx="2"/>
          </p:nvPr>
        </p:nvSpPr>
        <p:spPr>
          <a:xfrm>
            <a:off x="4644572" y="1436914"/>
            <a:ext cx="4252686" cy="4732111"/>
          </a:xfrm>
        </p:spPr>
        <p:txBody>
          <a:bodyPr/>
          <a:lstStyle/>
          <a:p>
            <a:r>
              <a:rPr lang="nb-NO" sz="1600" dirty="0" smtClean="0"/>
              <a:t>To sektorer, en skjermet (s) og en konkurranseutsatt (k). Velferden er høyest når produksjon fra begge sektorer inngår i konsumet.</a:t>
            </a:r>
          </a:p>
          <a:p>
            <a:r>
              <a:rPr lang="nb-NO" sz="1600" dirty="0" smtClean="0"/>
              <a:t>Petroleumsinntekter gir i første omgang økt tilgang på k-produkter. Vekst i etterspørselen retter seg mot både k- og s-produkter.</a:t>
            </a:r>
          </a:p>
          <a:p>
            <a:r>
              <a:rPr lang="nb-NO" sz="1600" dirty="0" smtClean="0"/>
              <a:t>Etterspørselsvekst møtes ved økt s-produksjon hjemme. K-produksjon erstattes av import og sektoren bygges ned.</a:t>
            </a:r>
          </a:p>
          <a:p>
            <a:r>
              <a:rPr lang="nb-NO" sz="1600" dirty="0" smtClean="0"/>
              <a:t>Ved senere bortfall av petroleumsinntekter flytter konsummulighetene innover. Ny sektorsammensetning bestemmer et tilpasningspunkt med større andel s-varer. Velferden går ned. </a:t>
            </a:r>
          </a:p>
        </p:txBody>
      </p:sp>
      <p:sp>
        <p:nvSpPr>
          <p:cNvPr id="5" name="Plassholder for lysbildenummer 4"/>
          <p:cNvSpPr>
            <a:spLocks noGrp="1"/>
          </p:cNvSpPr>
          <p:nvPr>
            <p:ph type="sldNum" sz="quarter" idx="12"/>
          </p:nvPr>
        </p:nvSpPr>
        <p:spPr/>
        <p:txBody>
          <a:bodyPr/>
          <a:lstStyle/>
          <a:p>
            <a:pPr>
              <a:defRPr/>
            </a:pPr>
            <a:fld id="{7B5C70ED-3C06-47DF-9ABF-E2A5C294B0F0}" type="slidenum">
              <a:rPr lang="nb-NO" smtClean="0"/>
              <a:pPr>
                <a:defRPr/>
              </a:pPr>
              <a:t>37</a:t>
            </a:fld>
            <a:endParaRPr lang="nb-NO"/>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a:xfrm>
            <a:off x="1042988" y="833438"/>
            <a:ext cx="8101012" cy="533400"/>
          </a:xfrm>
        </p:spPr>
        <p:txBody>
          <a:bodyPr/>
          <a:lstStyle/>
          <a:p>
            <a:r>
              <a:rPr lang="nb-NO" sz="2800" dirty="0">
                <a:solidFill>
                  <a:schemeClr val="tx1"/>
                </a:solidFill>
              </a:rPr>
              <a:t>Norge </a:t>
            </a:r>
            <a:r>
              <a:rPr lang="nb-NO" sz="2800" dirty="0" smtClean="0">
                <a:solidFill>
                  <a:schemeClr val="tx1"/>
                </a:solidFill>
              </a:rPr>
              <a:t>har en spesiell næringsstruktur</a:t>
            </a:r>
            <a:r>
              <a:rPr lang="nb-NO" b="1" dirty="0">
                <a:solidFill>
                  <a:schemeClr val="tx2"/>
                </a:solidFill>
              </a:rPr>
              <a:t/>
            </a:r>
            <a:br>
              <a:rPr lang="nb-NO" b="1" dirty="0">
                <a:solidFill>
                  <a:schemeClr val="tx2"/>
                </a:solidFill>
              </a:rPr>
            </a:br>
            <a:r>
              <a:rPr lang="nb-NO" sz="1800" dirty="0">
                <a:solidFill>
                  <a:schemeClr val="tx2"/>
                </a:solidFill>
              </a:rPr>
              <a:t>BNP fordelt etter næring</a:t>
            </a:r>
            <a:r>
              <a:rPr lang="nb-NO" b="1" dirty="0">
                <a:solidFill>
                  <a:schemeClr val="tx2"/>
                </a:solidFill>
              </a:rPr>
              <a:t/>
            </a:r>
            <a:br>
              <a:rPr lang="nb-NO" b="1" dirty="0">
                <a:solidFill>
                  <a:schemeClr val="tx2"/>
                </a:solidFill>
              </a:rPr>
            </a:br>
            <a:endParaRPr lang="nb-NO" sz="1800" b="1" dirty="0">
              <a:solidFill>
                <a:schemeClr val="tx2"/>
              </a:solidFill>
            </a:endParaRPr>
          </a:p>
        </p:txBody>
      </p:sp>
      <p:graphicFrame>
        <p:nvGraphicFramePr>
          <p:cNvPr id="295939" name="Object 3"/>
          <p:cNvGraphicFramePr>
            <a:graphicFrameLocks noChangeAspect="1"/>
          </p:cNvGraphicFramePr>
          <p:nvPr/>
        </p:nvGraphicFramePr>
        <p:xfrm>
          <a:off x="666977" y="1393599"/>
          <a:ext cx="4805362" cy="4222750"/>
        </p:xfrm>
        <a:graphic>
          <a:graphicData uri="http://schemas.openxmlformats.org/presentationml/2006/ole">
            <mc:AlternateContent xmlns:mc="http://schemas.openxmlformats.org/markup-compatibility/2006">
              <mc:Choice xmlns:v="urn:schemas-microsoft-com:vml" Requires="v">
                <p:oleObj spid="_x0000_s276484" name="Diagram" r:id="rId4" imgW="5000625" imgH="4400550" progId="MSGraph.Chart.8">
                  <p:embed followColorScheme="full"/>
                </p:oleObj>
              </mc:Choice>
              <mc:Fallback>
                <p:oleObj name="Diagram" r:id="rId4" imgW="5000625" imgH="4400550" progId="MSGraph.Chart.8">
                  <p:embed followColorScheme="full"/>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977" y="1393599"/>
                        <a:ext cx="4805362" cy="422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5940" name="Text Box 4"/>
          <p:cNvSpPr txBox="1">
            <a:spLocks noChangeArrowheads="1"/>
          </p:cNvSpPr>
          <p:nvPr/>
        </p:nvSpPr>
        <p:spPr bwMode="auto">
          <a:xfrm>
            <a:off x="2317750" y="1473200"/>
            <a:ext cx="1684338" cy="396875"/>
          </a:xfrm>
          <a:prstGeom prst="rect">
            <a:avLst/>
          </a:prstGeom>
          <a:noFill/>
          <a:ln w="9525">
            <a:noFill/>
            <a:miter lim="800000"/>
            <a:headEnd/>
            <a:tailEnd/>
          </a:ln>
          <a:effectLst/>
        </p:spPr>
        <p:txBody>
          <a:bodyPr wrap="none">
            <a:spAutoFit/>
          </a:bodyPr>
          <a:lstStyle/>
          <a:p>
            <a:r>
              <a:rPr lang="nb-NO"/>
              <a:t>USA (2007)</a:t>
            </a:r>
          </a:p>
        </p:txBody>
      </p:sp>
      <p:graphicFrame>
        <p:nvGraphicFramePr>
          <p:cNvPr id="295941" name="Object 5"/>
          <p:cNvGraphicFramePr>
            <a:graphicFrameLocks noGrp="1" noChangeAspect="1"/>
          </p:cNvGraphicFramePr>
          <p:nvPr>
            <p:ph idx="1"/>
          </p:nvPr>
        </p:nvGraphicFramePr>
        <p:xfrm>
          <a:off x="4502150" y="1838325"/>
          <a:ext cx="4921250" cy="4330700"/>
        </p:xfrm>
        <a:graphic>
          <a:graphicData uri="http://schemas.openxmlformats.org/presentationml/2006/ole">
            <mc:AlternateContent xmlns:mc="http://schemas.openxmlformats.org/markup-compatibility/2006">
              <mc:Choice xmlns:v="urn:schemas-microsoft-com:vml" Requires="v">
                <p:oleObj spid="_x0000_s276485" name="Diagram" r:id="rId6" imgW="5000625" imgH="4400550" progId="MSGraph.Chart.8">
                  <p:embed followColorScheme="full"/>
                </p:oleObj>
              </mc:Choice>
              <mc:Fallback>
                <p:oleObj name="Diagram" r:id="rId6" imgW="5000625" imgH="4400550" progId="MSGraph.Chart.8">
                  <p:embed followColorScheme="full"/>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02150" y="1838325"/>
                        <a:ext cx="4921250" cy="433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5942" name="Text Box 6"/>
          <p:cNvSpPr txBox="1">
            <a:spLocks noChangeArrowheads="1"/>
          </p:cNvSpPr>
          <p:nvPr/>
        </p:nvSpPr>
        <p:spPr bwMode="auto">
          <a:xfrm>
            <a:off x="5456238" y="1492250"/>
            <a:ext cx="1914525" cy="396875"/>
          </a:xfrm>
          <a:prstGeom prst="rect">
            <a:avLst/>
          </a:prstGeom>
          <a:noFill/>
          <a:ln w="9525">
            <a:noFill/>
            <a:miter lim="800000"/>
            <a:headEnd/>
            <a:tailEnd/>
          </a:ln>
          <a:effectLst/>
        </p:spPr>
        <p:txBody>
          <a:bodyPr wrap="none">
            <a:spAutoFit/>
          </a:bodyPr>
          <a:lstStyle/>
          <a:p>
            <a:r>
              <a:rPr lang="nb-NO"/>
              <a:t>Norge (2008)</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lysbildenummer 6"/>
          <p:cNvSpPr>
            <a:spLocks noGrp="1"/>
          </p:cNvSpPr>
          <p:nvPr>
            <p:ph type="sldNum" sz="quarter" idx="12"/>
          </p:nvPr>
        </p:nvSpPr>
        <p:spPr/>
        <p:txBody>
          <a:bodyPr/>
          <a:lstStyle/>
          <a:p>
            <a:fld id="{86A3EFCE-57E0-47A1-82BE-B3E6253DA022}" type="slidenum">
              <a:rPr lang="nn-NO"/>
              <a:pPr/>
              <a:t>5</a:t>
            </a:fld>
            <a:endParaRPr lang="nn-NO"/>
          </a:p>
        </p:txBody>
      </p:sp>
      <p:sp>
        <p:nvSpPr>
          <p:cNvPr id="134146" name="Rectangle 2"/>
          <p:cNvSpPr>
            <a:spLocks noGrp="1" noChangeArrowheads="1"/>
          </p:cNvSpPr>
          <p:nvPr>
            <p:ph type="title"/>
          </p:nvPr>
        </p:nvSpPr>
        <p:spPr>
          <a:xfrm>
            <a:off x="1146175" y="1231900"/>
            <a:ext cx="6435725" cy="612924"/>
          </a:xfrm>
        </p:spPr>
        <p:txBody>
          <a:bodyPr/>
          <a:lstStyle/>
          <a:p>
            <a:r>
              <a:rPr lang="nb-NO" sz="2000" b="1" dirty="0" smtClean="0"/>
              <a:t>Fra forbigående og svingende inntekter til varige og stabile</a:t>
            </a:r>
            <a:endParaRPr lang="nb-NO" sz="2000" b="1" dirty="0">
              <a:solidFill>
                <a:schemeClr val="tx1"/>
              </a:solidFill>
            </a:endParaRPr>
          </a:p>
        </p:txBody>
      </p:sp>
      <p:sp>
        <p:nvSpPr>
          <p:cNvPr id="134147" name="Rectangle 3"/>
          <p:cNvSpPr>
            <a:spLocks noGrp="1" noChangeArrowheads="1"/>
          </p:cNvSpPr>
          <p:nvPr>
            <p:ph type="body" sz="half" idx="1"/>
          </p:nvPr>
        </p:nvSpPr>
        <p:spPr>
          <a:xfrm>
            <a:off x="1133475" y="2228850"/>
            <a:ext cx="3182938" cy="3937000"/>
          </a:xfrm>
        </p:spPr>
        <p:txBody>
          <a:bodyPr/>
          <a:lstStyle/>
          <a:p>
            <a:pPr>
              <a:lnSpc>
                <a:spcPct val="90000"/>
              </a:lnSpc>
            </a:pPr>
            <a:r>
              <a:rPr lang="nb-NO" dirty="0"/>
              <a:t>Svingende og forbigående inntekter</a:t>
            </a:r>
          </a:p>
          <a:p>
            <a:pPr>
              <a:lnSpc>
                <a:spcPct val="90000"/>
              </a:lnSpc>
            </a:pPr>
            <a:endParaRPr lang="nb-NO" dirty="0"/>
          </a:p>
          <a:p>
            <a:pPr>
              <a:lnSpc>
                <a:spcPct val="90000"/>
              </a:lnSpc>
            </a:pPr>
            <a:r>
              <a:rPr lang="nb-NO" dirty="0"/>
              <a:t>Skille bruken av inntektene fra opptjeningen</a:t>
            </a:r>
          </a:p>
          <a:p>
            <a:pPr>
              <a:lnSpc>
                <a:spcPct val="90000"/>
              </a:lnSpc>
            </a:pPr>
            <a:endParaRPr lang="nb-NO" dirty="0"/>
          </a:p>
          <a:p>
            <a:pPr>
              <a:lnSpc>
                <a:spcPct val="90000"/>
              </a:lnSpc>
            </a:pPr>
            <a:r>
              <a:rPr lang="nb-NO" dirty="0"/>
              <a:t>Inntektene kanaliseres Statens </a:t>
            </a:r>
            <a:r>
              <a:rPr lang="nb-NO" dirty="0" smtClean="0"/>
              <a:t>pensjonsfond utland </a:t>
            </a:r>
            <a:endParaRPr lang="nb-NO" dirty="0"/>
          </a:p>
          <a:p>
            <a:pPr>
              <a:lnSpc>
                <a:spcPct val="90000"/>
              </a:lnSpc>
              <a:buFontTx/>
              <a:buNone/>
            </a:pPr>
            <a:endParaRPr lang="nb-NO" dirty="0"/>
          </a:p>
        </p:txBody>
      </p:sp>
      <p:graphicFrame>
        <p:nvGraphicFramePr>
          <p:cNvPr id="134148" name="Object 4"/>
          <p:cNvGraphicFramePr>
            <a:graphicFrameLocks noGrp="1" noChangeAspect="1"/>
          </p:cNvGraphicFramePr>
          <p:nvPr>
            <p:ph sz="half" idx="2"/>
          </p:nvPr>
        </p:nvGraphicFramePr>
        <p:xfrm>
          <a:off x="5054600" y="2133600"/>
          <a:ext cx="3617913" cy="4032250"/>
        </p:xfrm>
        <a:graphic>
          <a:graphicData uri="http://schemas.openxmlformats.org/presentationml/2006/ole">
            <mc:AlternateContent xmlns:mc="http://schemas.openxmlformats.org/markup-compatibility/2006">
              <mc:Choice xmlns:v="urn:schemas-microsoft-com:vml" Requires="v">
                <p:oleObj spid="_x0000_s268291" name="Drawing" r:id="rId4" imgW="1257133" imgH="1399983" progId="">
                  <p:embed/>
                </p:oleObj>
              </mc:Choice>
              <mc:Fallback>
                <p:oleObj name="Drawing" r:id="rId4" imgW="1257133" imgH="1399983" progId="">
                  <p:embed/>
                  <p:pic>
                    <p:nvPicPr>
                      <p:cNvPr id="0" name="Picture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54600" y="2133600"/>
                        <a:ext cx="3617913" cy="403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CB3BE54A-6C54-419F-AC66-A07D84FFDDBD}" type="datetime1">
              <a:rPr lang="en-GB" altLang="nb-NO"/>
              <a:pPr/>
              <a:t>02/05/2011</a:t>
            </a:fld>
            <a:endParaRPr lang="en-GB" altLang="nb-NO"/>
          </a:p>
        </p:txBody>
      </p:sp>
      <p:sp>
        <p:nvSpPr>
          <p:cNvPr id="6" name="Plassholder for lysbildenummer 5"/>
          <p:cNvSpPr>
            <a:spLocks noGrp="1"/>
          </p:cNvSpPr>
          <p:nvPr>
            <p:ph type="sldNum" sz="quarter" idx="12"/>
          </p:nvPr>
        </p:nvSpPr>
        <p:spPr/>
        <p:txBody>
          <a:bodyPr/>
          <a:lstStyle/>
          <a:p>
            <a:fld id="{C17ED25B-61F0-4D5D-AD4A-14FC04CDAA43}" type="slidenum">
              <a:rPr lang="en-GB" altLang="nb-NO"/>
              <a:pPr/>
              <a:t>6</a:t>
            </a:fld>
            <a:endParaRPr lang="en-GB" altLang="nb-NO"/>
          </a:p>
        </p:txBody>
      </p:sp>
      <p:pic>
        <p:nvPicPr>
          <p:cNvPr id="76804" name="Picture 4"/>
          <p:cNvPicPr>
            <a:picLocks noGrp="1" noChangeAspect="1" noChangeArrowheads="1"/>
          </p:cNvPicPr>
          <p:nvPr>
            <p:ph idx="1"/>
          </p:nvPr>
        </p:nvPicPr>
        <p:blipFill>
          <a:blip r:embed="rId2" cstate="print"/>
          <a:srcRect/>
          <a:stretch>
            <a:fillRect/>
          </a:stretch>
        </p:blipFill>
        <p:spPr>
          <a:xfrm>
            <a:off x="3091543" y="1988840"/>
            <a:ext cx="5762171" cy="4165600"/>
          </a:xfrm>
          <a:noFill/>
          <a:ln/>
        </p:spPr>
      </p:pic>
      <p:sp>
        <p:nvSpPr>
          <p:cNvPr id="76802" name="Rectangle 2"/>
          <p:cNvSpPr>
            <a:spLocks noGrp="1" noChangeArrowheads="1"/>
          </p:cNvSpPr>
          <p:nvPr>
            <p:ph type="title"/>
          </p:nvPr>
        </p:nvSpPr>
        <p:spPr>
          <a:xfrm>
            <a:off x="885371" y="580571"/>
            <a:ext cx="7707086" cy="1457779"/>
          </a:xfrm>
        </p:spPr>
        <p:txBody>
          <a:bodyPr>
            <a:normAutofit/>
          </a:bodyPr>
          <a:lstStyle/>
          <a:p>
            <a:pPr>
              <a:spcBef>
                <a:spcPct val="25000"/>
              </a:spcBef>
            </a:pPr>
            <a:r>
              <a:rPr lang="en-US" sz="2000" dirty="0" err="1" smtClean="0"/>
              <a:t>Økt</a:t>
            </a:r>
            <a:r>
              <a:rPr lang="en-US" sz="2000" dirty="0" smtClean="0"/>
              <a:t> </a:t>
            </a:r>
            <a:r>
              <a:rPr lang="en-US" sz="2000" dirty="0" err="1" smtClean="0"/>
              <a:t>bruk</a:t>
            </a:r>
            <a:r>
              <a:rPr lang="en-US" sz="2000" dirty="0" smtClean="0"/>
              <a:t> </a:t>
            </a:r>
            <a:r>
              <a:rPr lang="en-US" sz="2000" dirty="0" err="1" smtClean="0"/>
              <a:t>av</a:t>
            </a:r>
            <a:r>
              <a:rPr lang="en-US" sz="2000" dirty="0" smtClean="0"/>
              <a:t> </a:t>
            </a:r>
            <a:r>
              <a:rPr lang="en-US" sz="2000" dirty="0" err="1" smtClean="0"/>
              <a:t>oljeinntekter</a:t>
            </a:r>
            <a:endParaRPr lang="en-GB" sz="2000" dirty="0"/>
          </a:p>
        </p:txBody>
      </p:sp>
      <p:sp>
        <p:nvSpPr>
          <p:cNvPr id="8" name="TekstSylinder 7"/>
          <p:cNvSpPr txBox="1"/>
          <p:nvPr/>
        </p:nvSpPr>
        <p:spPr>
          <a:xfrm>
            <a:off x="812801" y="2191657"/>
            <a:ext cx="2148114" cy="2308324"/>
          </a:xfrm>
          <a:prstGeom prst="rect">
            <a:avLst/>
          </a:prstGeom>
          <a:noFill/>
        </p:spPr>
        <p:txBody>
          <a:bodyPr wrap="square" rtlCol="0">
            <a:spAutoFit/>
          </a:bodyPr>
          <a:lstStyle/>
          <a:p>
            <a:pPr>
              <a:buFont typeface="Arial" pitchFamily="34" charset="0"/>
              <a:buChar char="•"/>
            </a:pPr>
            <a:r>
              <a:rPr lang="en-US" sz="1800" dirty="0" err="1" smtClean="0"/>
              <a:t>Omstillinger</a:t>
            </a:r>
            <a:r>
              <a:rPr lang="en-US" sz="1800" dirty="0" smtClean="0"/>
              <a:t> </a:t>
            </a:r>
            <a:r>
              <a:rPr lang="en-US" sz="1800" dirty="0" err="1" smtClean="0"/>
              <a:t>fra</a:t>
            </a:r>
            <a:r>
              <a:rPr lang="en-US" sz="1800" dirty="0" smtClean="0"/>
              <a:t> </a:t>
            </a:r>
            <a:r>
              <a:rPr lang="en-US" sz="1800" dirty="0" err="1" smtClean="0"/>
              <a:t>konkurranse-utsatt</a:t>
            </a:r>
            <a:r>
              <a:rPr lang="en-US" sz="1800" dirty="0" smtClean="0"/>
              <a:t> </a:t>
            </a:r>
            <a:r>
              <a:rPr lang="en-US" sz="1800" dirty="0" err="1" smtClean="0"/>
              <a:t>til</a:t>
            </a:r>
            <a:r>
              <a:rPr lang="en-US" sz="1800" dirty="0" smtClean="0"/>
              <a:t> </a:t>
            </a:r>
            <a:r>
              <a:rPr lang="en-US" sz="1800" dirty="0" err="1" smtClean="0"/>
              <a:t>skjermet</a:t>
            </a:r>
            <a:r>
              <a:rPr lang="en-US" sz="1800" dirty="0" smtClean="0"/>
              <a:t> </a:t>
            </a:r>
            <a:r>
              <a:rPr lang="en-US" sz="1800" dirty="0" err="1" smtClean="0"/>
              <a:t>virksomhet</a:t>
            </a:r>
            <a:r>
              <a:rPr lang="en-US" sz="1800" dirty="0" smtClean="0"/>
              <a:t> </a:t>
            </a:r>
          </a:p>
          <a:p>
            <a:pPr>
              <a:buFont typeface="Arial" pitchFamily="34" charset="0"/>
              <a:buChar char="•"/>
            </a:pPr>
            <a:endParaRPr lang="en-US" sz="1800" dirty="0" smtClean="0"/>
          </a:p>
          <a:p>
            <a:pPr>
              <a:buFont typeface="Arial" pitchFamily="34" charset="0"/>
              <a:buChar char="•"/>
            </a:pPr>
            <a:r>
              <a:rPr lang="en-US" sz="1800" dirty="0" smtClean="0"/>
              <a:t>Vi </a:t>
            </a:r>
            <a:r>
              <a:rPr lang="en-US" sz="1800" dirty="0" err="1" smtClean="0"/>
              <a:t>må</a:t>
            </a:r>
            <a:r>
              <a:rPr lang="en-US" sz="1800" dirty="0" smtClean="0"/>
              <a:t> </a:t>
            </a:r>
            <a:r>
              <a:rPr lang="en-US" sz="1800" dirty="0" err="1" smtClean="0"/>
              <a:t>unngå</a:t>
            </a:r>
            <a:r>
              <a:rPr lang="en-US" sz="1800" dirty="0" smtClean="0"/>
              <a:t> </a:t>
            </a:r>
            <a:r>
              <a:rPr lang="en-US" sz="1800" dirty="0" err="1" smtClean="0"/>
              <a:t>holandsk</a:t>
            </a:r>
            <a:r>
              <a:rPr lang="en-US" sz="1800" dirty="0" smtClean="0"/>
              <a:t> </a:t>
            </a:r>
            <a:r>
              <a:rPr lang="en-US" sz="1800" dirty="0" err="1" smtClean="0"/>
              <a:t>syke</a:t>
            </a:r>
            <a:endParaRPr lang="nb-NO" sz="1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e 43"/>
          <p:cNvGrpSpPr>
            <a:grpSpLocks/>
          </p:cNvGrpSpPr>
          <p:nvPr/>
        </p:nvGrpSpPr>
        <p:grpSpPr bwMode="auto">
          <a:xfrm>
            <a:off x="899592" y="945536"/>
            <a:ext cx="7272808" cy="5219767"/>
            <a:chOff x="1500188" y="1643063"/>
            <a:chExt cx="6286500" cy="4214812"/>
          </a:xfrm>
        </p:grpSpPr>
        <p:sp>
          <p:nvSpPr>
            <p:cNvPr id="5124" name="AutoShape 3"/>
            <p:cNvSpPr>
              <a:spLocks noChangeAspect="1" noChangeArrowheads="1" noTextEdit="1"/>
            </p:cNvSpPr>
            <p:nvPr/>
          </p:nvSpPr>
          <p:spPr bwMode="auto">
            <a:xfrm>
              <a:off x="1500188" y="1643063"/>
              <a:ext cx="6286500" cy="4214812"/>
            </a:xfrm>
            <a:prstGeom prst="rect">
              <a:avLst/>
            </a:prstGeom>
            <a:noFill/>
            <a:ln w="9525">
              <a:noFill/>
              <a:miter lim="800000"/>
              <a:headEnd/>
              <a:tailEnd/>
            </a:ln>
          </p:spPr>
          <p:txBody>
            <a:bodyPr/>
            <a:lstStyle/>
            <a:p>
              <a:endParaRPr lang="nb-NO"/>
            </a:p>
          </p:txBody>
        </p:sp>
        <p:sp>
          <p:nvSpPr>
            <p:cNvPr id="5125" name="Rectangle 5"/>
            <p:cNvSpPr>
              <a:spLocks noChangeArrowheads="1"/>
            </p:cNvSpPr>
            <p:nvPr/>
          </p:nvSpPr>
          <p:spPr bwMode="auto">
            <a:xfrm>
              <a:off x="1509713" y="1651000"/>
              <a:ext cx="6237288" cy="4175125"/>
            </a:xfrm>
            <a:prstGeom prst="rect">
              <a:avLst/>
            </a:prstGeom>
            <a:noFill/>
            <a:ln w="12">
              <a:solidFill>
                <a:srgbClr val="000000"/>
              </a:solidFill>
              <a:miter lim="800000"/>
              <a:headEnd/>
              <a:tailEnd/>
            </a:ln>
          </p:spPr>
          <p:txBody>
            <a:bodyPr/>
            <a:lstStyle/>
            <a:p>
              <a:endParaRPr lang="nb-NO"/>
            </a:p>
          </p:txBody>
        </p:sp>
        <p:sp>
          <p:nvSpPr>
            <p:cNvPr id="5126" name="Rectangle 6"/>
            <p:cNvSpPr>
              <a:spLocks noChangeArrowheads="1"/>
            </p:cNvSpPr>
            <p:nvPr/>
          </p:nvSpPr>
          <p:spPr bwMode="auto">
            <a:xfrm>
              <a:off x="2276476" y="4143375"/>
              <a:ext cx="1457325" cy="561975"/>
            </a:xfrm>
            <a:prstGeom prst="rect">
              <a:avLst/>
            </a:prstGeom>
            <a:solidFill>
              <a:srgbClr val="92D050"/>
            </a:solidFill>
            <a:ln w="9525">
              <a:noFill/>
              <a:miter lim="800000"/>
              <a:headEnd/>
              <a:tailEnd/>
            </a:ln>
          </p:spPr>
          <p:txBody>
            <a:bodyPr/>
            <a:lstStyle/>
            <a:p>
              <a:endParaRPr lang="nb-NO"/>
            </a:p>
          </p:txBody>
        </p:sp>
        <p:sp>
          <p:nvSpPr>
            <p:cNvPr id="5127" name="Rectangle 7"/>
            <p:cNvSpPr>
              <a:spLocks noChangeArrowheads="1"/>
            </p:cNvSpPr>
            <p:nvPr/>
          </p:nvSpPr>
          <p:spPr bwMode="auto">
            <a:xfrm>
              <a:off x="2276476" y="4143375"/>
              <a:ext cx="1457325" cy="561975"/>
            </a:xfrm>
            <a:prstGeom prst="rect">
              <a:avLst/>
            </a:prstGeom>
            <a:noFill/>
            <a:ln w="4">
              <a:solidFill>
                <a:srgbClr val="000000"/>
              </a:solidFill>
              <a:miter lim="800000"/>
              <a:headEnd/>
              <a:tailEnd/>
            </a:ln>
          </p:spPr>
          <p:txBody>
            <a:bodyPr/>
            <a:lstStyle/>
            <a:p>
              <a:endParaRPr lang="nb-NO"/>
            </a:p>
          </p:txBody>
        </p:sp>
        <p:sp>
          <p:nvSpPr>
            <p:cNvPr id="5128" name="Rectangle 8"/>
            <p:cNvSpPr>
              <a:spLocks noChangeArrowheads="1"/>
            </p:cNvSpPr>
            <p:nvPr/>
          </p:nvSpPr>
          <p:spPr bwMode="auto">
            <a:xfrm>
              <a:off x="2509838" y="4297363"/>
              <a:ext cx="1012825" cy="287337"/>
            </a:xfrm>
            <a:prstGeom prst="rect">
              <a:avLst/>
            </a:prstGeom>
            <a:noFill/>
            <a:ln w="9525">
              <a:noFill/>
              <a:miter lim="800000"/>
              <a:headEnd/>
              <a:tailEnd/>
            </a:ln>
          </p:spPr>
          <p:txBody>
            <a:bodyPr wrap="none" lIns="0" tIns="0" rIns="0" bIns="0">
              <a:spAutoFit/>
            </a:bodyPr>
            <a:lstStyle/>
            <a:p>
              <a:r>
                <a:rPr lang="nb-NO" sz="1600">
                  <a:solidFill>
                    <a:srgbClr val="000000"/>
                  </a:solidFill>
                  <a:latin typeface="Arial" charset="0"/>
                </a:rPr>
                <a:t>Fondet</a:t>
              </a:r>
              <a:endParaRPr lang="nb-NO" sz="1800">
                <a:latin typeface="Arial" charset="0"/>
              </a:endParaRPr>
            </a:p>
          </p:txBody>
        </p:sp>
        <p:sp>
          <p:nvSpPr>
            <p:cNvPr id="5129" name="Rectangle 9"/>
            <p:cNvSpPr>
              <a:spLocks noChangeArrowheads="1"/>
            </p:cNvSpPr>
            <p:nvPr/>
          </p:nvSpPr>
          <p:spPr bwMode="auto">
            <a:xfrm>
              <a:off x="5773738" y="4151313"/>
              <a:ext cx="1612900" cy="531812"/>
            </a:xfrm>
            <a:prstGeom prst="rect">
              <a:avLst/>
            </a:prstGeom>
            <a:solidFill>
              <a:srgbClr val="FFFFFF"/>
            </a:solidFill>
            <a:ln w="9525">
              <a:noFill/>
              <a:miter lim="800000"/>
              <a:headEnd/>
              <a:tailEnd/>
            </a:ln>
          </p:spPr>
          <p:txBody>
            <a:bodyPr/>
            <a:lstStyle/>
            <a:p>
              <a:endParaRPr lang="nb-NO"/>
            </a:p>
          </p:txBody>
        </p:sp>
        <p:sp>
          <p:nvSpPr>
            <p:cNvPr id="5130" name="Rectangle 10"/>
            <p:cNvSpPr>
              <a:spLocks noChangeArrowheads="1"/>
            </p:cNvSpPr>
            <p:nvPr/>
          </p:nvSpPr>
          <p:spPr bwMode="auto">
            <a:xfrm>
              <a:off x="5773738" y="4151313"/>
              <a:ext cx="1612900" cy="531812"/>
            </a:xfrm>
            <a:prstGeom prst="rect">
              <a:avLst/>
            </a:prstGeom>
            <a:solidFill>
              <a:schemeClr val="accent2">
                <a:lumMod val="40000"/>
                <a:lumOff val="60000"/>
              </a:schemeClr>
            </a:solidFill>
            <a:ln w="4">
              <a:solidFill>
                <a:srgbClr val="000000"/>
              </a:solidFill>
              <a:miter lim="800000"/>
              <a:headEnd/>
              <a:tailEnd/>
            </a:ln>
          </p:spPr>
          <p:txBody>
            <a:bodyPr/>
            <a:lstStyle/>
            <a:p>
              <a:endParaRPr lang="nb-NO"/>
            </a:p>
          </p:txBody>
        </p:sp>
        <p:sp>
          <p:nvSpPr>
            <p:cNvPr id="5131" name="Rectangle 11"/>
            <p:cNvSpPr>
              <a:spLocks noChangeArrowheads="1"/>
            </p:cNvSpPr>
            <p:nvPr/>
          </p:nvSpPr>
          <p:spPr bwMode="auto">
            <a:xfrm>
              <a:off x="5886451" y="4178300"/>
              <a:ext cx="537006" cy="246221"/>
            </a:xfrm>
            <a:prstGeom prst="rect">
              <a:avLst/>
            </a:prstGeom>
            <a:noFill/>
            <a:ln w="9525">
              <a:noFill/>
              <a:miter lim="800000"/>
              <a:headEnd/>
              <a:tailEnd/>
            </a:ln>
          </p:spPr>
          <p:txBody>
            <a:bodyPr wrap="none" lIns="0" tIns="0" rIns="0" bIns="0">
              <a:spAutoFit/>
            </a:bodyPr>
            <a:lstStyle/>
            <a:p>
              <a:r>
                <a:rPr lang="nb-NO" sz="1600" dirty="0">
                  <a:solidFill>
                    <a:srgbClr val="000000"/>
                  </a:solidFill>
                  <a:latin typeface="Arial" charset="0"/>
                </a:rPr>
                <a:t>Stats-</a:t>
              </a:r>
              <a:endParaRPr lang="nb-NO" sz="1800" dirty="0">
                <a:latin typeface="Arial" charset="0"/>
              </a:endParaRPr>
            </a:p>
          </p:txBody>
        </p:sp>
        <p:sp>
          <p:nvSpPr>
            <p:cNvPr id="5132" name="Rectangle 13"/>
            <p:cNvSpPr>
              <a:spLocks noChangeArrowheads="1"/>
            </p:cNvSpPr>
            <p:nvPr/>
          </p:nvSpPr>
          <p:spPr bwMode="auto">
            <a:xfrm>
              <a:off x="5886451" y="4414838"/>
              <a:ext cx="1366838" cy="287337"/>
            </a:xfrm>
            <a:prstGeom prst="rect">
              <a:avLst/>
            </a:prstGeom>
            <a:noFill/>
            <a:ln w="9525">
              <a:noFill/>
              <a:miter lim="800000"/>
              <a:headEnd/>
              <a:tailEnd/>
            </a:ln>
          </p:spPr>
          <p:txBody>
            <a:bodyPr wrap="none" lIns="0" tIns="0" rIns="0" bIns="0">
              <a:spAutoFit/>
            </a:bodyPr>
            <a:lstStyle/>
            <a:p>
              <a:r>
                <a:rPr lang="nb-NO" sz="1600" dirty="0">
                  <a:solidFill>
                    <a:srgbClr val="000000"/>
                  </a:solidFill>
                  <a:latin typeface="Arial" charset="0"/>
                </a:rPr>
                <a:t>budsjettet</a:t>
              </a:r>
              <a:endParaRPr lang="nb-NO" sz="1800" dirty="0">
                <a:latin typeface="Arial" charset="0"/>
              </a:endParaRPr>
            </a:p>
          </p:txBody>
        </p:sp>
        <p:sp>
          <p:nvSpPr>
            <p:cNvPr id="5133" name="Rectangle 14"/>
            <p:cNvSpPr>
              <a:spLocks noChangeArrowheads="1"/>
            </p:cNvSpPr>
            <p:nvPr/>
          </p:nvSpPr>
          <p:spPr bwMode="auto">
            <a:xfrm>
              <a:off x="2319338" y="3259138"/>
              <a:ext cx="1358900" cy="258762"/>
            </a:xfrm>
            <a:prstGeom prst="rect">
              <a:avLst/>
            </a:prstGeom>
            <a:noFill/>
            <a:ln w="9525">
              <a:noFill/>
              <a:miter lim="800000"/>
              <a:headEnd/>
              <a:tailEnd/>
            </a:ln>
          </p:spPr>
          <p:txBody>
            <a:bodyPr wrap="none" lIns="0" tIns="0" rIns="0" bIns="0">
              <a:spAutoFit/>
            </a:bodyPr>
            <a:lstStyle/>
            <a:p>
              <a:r>
                <a:rPr lang="nb-NO" sz="1500">
                  <a:solidFill>
                    <a:srgbClr val="000000"/>
                  </a:solidFill>
                  <a:latin typeface="Arial" charset="0"/>
                </a:rPr>
                <a:t>Avkastning</a:t>
              </a:r>
              <a:endParaRPr lang="nb-NO" sz="1800">
                <a:latin typeface="Arial" charset="0"/>
              </a:endParaRPr>
            </a:p>
          </p:txBody>
        </p:sp>
        <p:sp>
          <p:nvSpPr>
            <p:cNvPr id="5134" name="Rectangle 15"/>
            <p:cNvSpPr>
              <a:spLocks noChangeArrowheads="1"/>
            </p:cNvSpPr>
            <p:nvPr/>
          </p:nvSpPr>
          <p:spPr bwMode="auto">
            <a:xfrm>
              <a:off x="5911851" y="3240088"/>
              <a:ext cx="1101725" cy="258762"/>
            </a:xfrm>
            <a:prstGeom prst="rect">
              <a:avLst/>
            </a:prstGeom>
            <a:noFill/>
            <a:ln w="9525">
              <a:noFill/>
              <a:miter lim="800000"/>
              <a:headEnd/>
              <a:tailEnd/>
            </a:ln>
          </p:spPr>
          <p:txBody>
            <a:bodyPr wrap="none" lIns="0" tIns="0" rIns="0" bIns="0">
              <a:spAutoFit/>
            </a:bodyPr>
            <a:lstStyle/>
            <a:p>
              <a:r>
                <a:rPr lang="nb-NO" sz="1500">
                  <a:solidFill>
                    <a:srgbClr val="000000"/>
                  </a:solidFill>
                  <a:latin typeface="Arial" charset="0"/>
                </a:rPr>
                <a:t>Inntekter</a:t>
              </a:r>
              <a:endParaRPr lang="nb-NO" sz="1800">
                <a:latin typeface="Arial" charset="0"/>
              </a:endParaRPr>
            </a:p>
          </p:txBody>
        </p:sp>
        <p:sp>
          <p:nvSpPr>
            <p:cNvPr id="5135" name="Rectangle 16"/>
            <p:cNvSpPr>
              <a:spLocks noChangeArrowheads="1"/>
            </p:cNvSpPr>
            <p:nvPr/>
          </p:nvSpPr>
          <p:spPr bwMode="auto">
            <a:xfrm>
              <a:off x="6064251" y="5408613"/>
              <a:ext cx="933450" cy="258762"/>
            </a:xfrm>
            <a:prstGeom prst="rect">
              <a:avLst/>
            </a:prstGeom>
            <a:noFill/>
            <a:ln w="9525">
              <a:noFill/>
              <a:miter lim="800000"/>
              <a:headEnd/>
              <a:tailEnd/>
            </a:ln>
          </p:spPr>
          <p:txBody>
            <a:bodyPr wrap="none" lIns="0" tIns="0" rIns="0" bIns="0">
              <a:spAutoFit/>
            </a:bodyPr>
            <a:lstStyle/>
            <a:p>
              <a:r>
                <a:rPr lang="nb-NO" sz="1500">
                  <a:solidFill>
                    <a:srgbClr val="000000"/>
                  </a:solidFill>
                  <a:latin typeface="Arial" charset="0"/>
                </a:rPr>
                <a:t>Utgifter</a:t>
              </a:r>
              <a:endParaRPr lang="nb-NO" sz="1800">
                <a:latin typeface="Arial" charset="0"/>
              </a:endParaRPr>
            </a:p>
          </p:txBody>
        </p:sp>
        <p:sp>
          <p:nvSpPr>
            <p:cNvPr id="5136" name="Rectangle 17"/>
            <p:cNvSpPr>
              <a:spLocks noChangeArrowheads="1"/>
            </p:cNvSpPr>
            <p:nvPr/>
          </p:nvSpPr>
          <p:spPr bwMode="auto">
            <a:xfrm>
              <a:off x="3859213" y="4568825"/>
              <a:ext cx="1346522" cy="230832"/>
            </a:xfrm>
            <a:prstGeom prst="rect">
              <a:avLst/>
            </a:prstGeom>
            <a:noFill/>
            <a:ln w="9525">
              <a:noFill/>
              <a:miter lim="800000"/>
              <a:headEnd/>
              <a:tailEnd/>
            </a:ln>
          </p:spPr>
          <p:txBody>
            <a:bodyPr wrap="none" lIns="0" tIns="0" rIns="0" bIns="0">
              <a:spAutoFit/>
            </a:bodyPr>
            <a:lstStyle/>
            <a:p>
              <a:r>
                <a:rPr lang="nb-NO" sz="1500">
                  <a:solidFill>
                    <a:srgbClr val="000000"/>
                  </a:solidFill>
                  <a:latin typeface="Arial" charset="0"/>
                </a:rPr>
                <a:t>Overføring for å</a:t>
              </a:r>
              <a:endParaRPr lang="nb-NO" sz="1800">
                <a:latin typeface="Arial" charset="0"/>
              </a:endParaRPr>
            </a:p>
          </p:txBody>
        </p:sp>
        <p:sp>
          <p:nvSpPr>
            <p:cNvPr id="5137" name="Rectangle 18"/>
            <p:cNvSpPr>
              <a:spLocks noChangeArrowheads="1"/>
            </p:cNvSpPr>
            <p:nvPr/>
          </p:nvSpPr>
          <p:spPr bwMode="auto">
            <a:xfrm>
              <a:off x="4464051" y="4568825"/>
              <a:ext cx="65" cy="276999"/>
            </a:xfrm>
            <a:prstGeom prst="rect">
              <a:avLst/>
            </a:prstGeom>
            <a:noFill/>
            <a:ln w="9525">
              <a:noFill/>
              <a:miter lim="800000"/>
              <a:headEnd/>
              <a:tailEnd/>
            </a:ln>
          </p:spPr>
          <p:txBody>
            <a:bodyPr wrap="none" lIns="0" tIns="0" rIns="0" bIns="0">
              <a:spAutoFit/>
            </a:bodyPr>
            <a:lstStyle/>
            <a:p>
              <a:endParaRPr lang="nb-NO" sz="1800">
                <a:latin typeface="Arial" charset="0"/>
              </a:endParaRPr>
            </a:p>
          </p:txBody>
        </p:sp>
        <p:sp>
          <p:nvSpPr>
            <p:cNvPr id="5138" name="Rectangle 21"/>
            <p:cNvSpPr>
              <a:spLocks noChangeArrowheads="1"/>
            </p:cNvSpPr>
            <p:nvPr/>
          </p:nvSpPr>
          <p:spPr bwMode="auto">
            <a:xfrm>
              <a:off x="3859213" y="4789488"/>
              <a:ext cx="1290638" cy="258762"/>
            </a:xfrm>
            <a:prstGeom prst="rect">
              <a:avLst/>
            </a:prstGeom>
            <a:noFill/>
            <a:ln w="9525">
              <a:noFill/>
              <a:miter lim="800000"/>
              <a:headEnd/>
              <a:tailEnd/>
            </a:ln>
          </p:spPr>
          <p:txBody>
            <a:bodyPr wrap="none" lIns="0" tIns="0" rIns="0" bIns="0">
              <a:spAutoFit/>
            </a:bodyPr>
            <a:lstStyle/>
            <a:p>
              <a:r>
                <a:rPr lang="nb-NO" sz="1500">
                  <a:solidFill>
                    <a:srgbClr val="000000"/>
                  </a:solidFill>
                  <a:latin typeface="Arial" charset="0"/>
                </a:rPr>
                <a:t>finansiere </a:t>
              </a:r>
              <a:endParaRPr lang="nb-NO" sz="1800">
                <a:latin typeface="Arial" charset="0"/>
              </a:endParaRPr>
            </a:p>
          </p:txBody>
        </p:sp>
        <p:sp>
          <p:nvSpPr>
            <p:cNvPr id="5139" name="Rectangle 22"/>
            <p:cNvSpPr>
              <a:spLocks noChangeArrowheads="1"/>
            </p:cNvSpPr>
            <p:nvPr/>
          </p:nvSpPr>
          <p:spPr bwMode="auto">
            <a:xfrm>
              <a:off x="3859213" y="5013325"/>
              <a:ext cx="1514475" cy="258762"/>
            </a:xfrm>
            <a:prstGeom prst="rect">
              <a:avLst/>
            </a:prstGeom>
            <a:noFill/>
            <a:ln w="9525">
              <a:noFill/>
              <a:miter lim="800000"/>
              <a:headEnd/>
              <a:tailEnd/>
            </a:ln>
          </p:spPr>
          <p:txBody>
            <a:bodyPr wrap="none" lIns="0" tIns="0" rIns="0" bIns="0">
              <a:spAutoFit/>
            </a:bodyPr>
            <a:lstStyle/>
            <a:p>
              <a:r>
                <a:rPr lang="nb-NO" sz="1500">
                  <a:solidFill>
                    <a:srgbClr val="000000"/>
                  </a:solidFill>
                  <a:latin typeface="Arial" charset="0"/>
                </a:rPr>
                <a:t>oljekorrigert </a:t>
              </a:r>
              <a:endParaRPr lang="nb-NO" sz="1800">
                <a:latin typeface="Arial" charset="0"/>
              </a:endParaRPr>
            </a:p>
          </p:txBody>
        </p:sp>
        <p:sp>
          <p:nvSpPr>
            <p:cNvPr id="5140" name="Rectangle 23"/>
            <p:cNvSpPr>
              <a:spLocks noChangeArrowheads="1"/>
            </p:cNvSpPr>
            <p:nvPr/>
          </p:nvSpPr>
          <p:spPr bwMode="auto">
            <a:xfrm>
              <a:off x="3859213" y="5233988"/>
              <a:ext cx="1449388" cy="258762"/>
            </a:xfrm>
            <a:prstGeom prst="rect">
              <a:avLst/>
            </a:prstGeom>
            <a:noFill/>
            <a:ln w="9525">
              <a:noFill/>
              <a:miter lim="800000"/>
              <a:headEnd/>
              <a:tailEnd/>
            </a:ln>
          </p:spPr>
          <p:txBody>
            <a:bodyPr wrap="none" lIns="0" tIns="0" rIns="0" bIns="0">
              <a:spAutoFit/>
            </a:bodyPr>
            <a:lstStyle/>
            <a:p>
              <a:r>
                <a:rPr lang="nb-NO" sz="1500">
                  <a:solidFill>
                    <a:srgbClr val="000000"/>
                  </a:solidFill>
                  <a:latin typeface="Arial" charset="0"/>
                </a:rPr>
                <a:t>underskudd</a:t>
              </a:r>
              <a:endParaRPr lang="nb-NO" sz="1800">
                <a:latin typeface="Arial" charset="0"/>
              </a:endParaRPr>
            </a:p>
          </p:txBody>
        </p:sp>
        <p:sp>
          <p:nvSpPr>
            <p:cNvPr id="5141" name="Rectangle 24"/>
            <p:cNvSpPr>
              <a:spLocks noChangeArrowheads="1"/>
            </p:cNvSpPr>
            <p:nvPr/>
          </p:nvSpPr>
          <p:spPr bwMode="auto">
            <a:xfrm>
              <a:off x="3859213" y="5457825"/>
              <a:ext cx="2227263" cy="258762"/>
            </a:xfrm>
            <a:prstGeom prst="rect">
              <a:avLst/>
            </a:prstGeom>
            <a:noFill/>
            <a:ln w="9525">
              <a:noFill/>
              <a:miter lim="800000"/>
              <a:headEnd/>
              <a:tailEnd/>
            </a:ln>
          </p:spPr>
          <p:txBody>
            <a:bodyPr wrap="none" lIns="0" tIns="0" rIns="0" bIns="0">
              <a:spAutoFit/>
            </a:bodyPr>
            <a:lstStyle/>
            <a:p>
              <a:r>
                <a:rPr lang="nb-NO" sz="1500">
                  <a:solidFill>
                    <a:srgbClr val="000000"/>
                  </a:solidFill>
                  <a:latin typeface="Arial" charset="0"/>
                </a:rPr>
                <a:t>(handlingsregelen)</a:t>
              </a:r>
              <a:endParaRPr lang="nb-NO" sz="1800">
                <a:latin typeface="Arial" charset="0"/>
              </a:endParaRPr>
            </a:p>
          </p:txBody>
        </p:sp>
        <p:sp>
          <p:nvSpPr>
            <p:cNvPr id="5142" name="Rectangle 25"/>
            <p:cNvSpPr>
              <a:spLocks noChangeArrowheads="1"/>
            </p:cNvSpPr>
            <p:nvPr/>
          </p:nvSpPr>
          <p:spPr bwMode="auto">
            <a:xfrm>
              <a:off x="1803401" y="1784191"/>
              <a:ext cx="5697557" cy="271443"/>
            </a:xfrm>
            <a:prstGeom prst="rect">
              <a:avLst/>
            </a:prstGeom>
            <a:noFill/>
            <a:ln w="9525">
              <a:noFill/>
              <a:miter lim="800000"/>
              <a:headEnd/>
              <a:tailEnd/>
            </a:ln>
          </p:spPr>
          <p:txBody>
            <a:bodyPr wrap="square" lIns="0" tIns="0" rIns="0" bIns="0">
              <a:spAutoFit/>
            </a:bodyPr>
            <a:lstStyle/>
            <a:p>
              <a:pPr algn="ctr"/>
              <a:endParaRPr lang="nb-NO" sz="1800" dirty="0">
                <a:latin typeface="Arial" charset="0"/>
              </a:endParaRPr>
            </a:p>
          </p:txBody>
        </p:sp>
        <p:sp>
          <p:nvSpPr>
            <p:cNvPr id="5143" name="Freeform 29"/>
            <p:cNvSpPr>
              <a:spLocks noEditPoints="1"/>
            </p:cNvSpPr>
            <p:nvPr/>
          </p:nvSpPr>
          <p:spPr bwMode="auto">
            <a:xfrm>
              <a:off x="3819526" y="4387850"/>
              <a:ext cx="1746250" cy="123825"/>
            </a:xfrm>
            <a:custGeom>
              <a:avLst/>
              <a:gdLst>
                <a:gd name="T0" fmla="*/ 2147483647 w 1100"/>
                <a:gd name="T1" fmla="*/ 2147483647 h 78"/>
                <a:gd name="T2" fmla="*/ 2147483647 w 1100"/>
                <a:gd name="T3" fmla="*/ 2147483647 h 78"/>
                <a:gd name="T4" fmla="*/ 2147483647 w 1100"/>
                <a:gd name="T5" fmla="*/ 2147483647 h 78"/>
                <a:gd name="T6" fmla="*/ 2147483647 w 1100"/>
                <a:gd name="T7" fmla="*/ 2147483647 h 78"/>
                <a:gd name="T8" fmla="*/ 2147483647 w 1100"/>
                <a:gd name="T9" fmla="*/ 2147483647 h 78"/>
                <a:gd name="T10" fmla="*/ 2147483647 w 1100"/>
                <a:gd name="T11" fmla="*/ 2147483647 h 78"/>
                <a:gd name="T12" fmla="*/ 2147483647 w 1100"/>
                <a:gd name="T13" fmla="*/ 2147483647 h 78"/>
                <a:gd name="T14" fmla="*/ 2147483647 w 1100"/>
                <a:gd name="T15" fmla="*/ 2147483647 h 78"/>
                <a:gd name="T16" fmla="*/ 2147483647 w 1100"/>
                <a:gd name="T17" fmla="*/ 2147483647 h 78"/>
                <a:gd name="T18" fmla="*/ 2147483647 w 1100"/>
                <a:gd name="T19" fmla="*/ 2147483647 h 78"/>
                <a:gd name="T20" fmla="*/ 2147483647 w 1100"/>
                <a:gd name="T21" fmla="*/ 2147483647 h 78"/>
                <a:gd name="T22" fmla="*/ 2147483647 w 1100"/>
                <a:gd name="T23" fmla="*/ 2147483647 h 78"/>
                <a:gd name="T24" fmla="*/ 2147483647 w 1100"/>
                <a:gd name="T25" fmla="*/ 2147483647 h 78"/>
                <a:gd name="T26" fmla="*/ 0 w 1100"/>
                <a:gd name="T27" fmla="*/ 2147483647 h 78"/>
                <a:gd name="T28" fmla="*/ 0 w 1100"/>
                <a:gd name="T29" fmla="*/ 2147483647 h 78"/>
                <a:gd name="T30" fmla="*/ 0 w 1100"/>
                <a:gd name="T31" fmla="*/ 2147483647 h 78"/>
                <a:gd name="T32" fmla="*/ 2147483647 w 1100"/>
                <a:gd name="T33" fmla="*/ 2147483647 h 78"/>
                <a:gd name="T34" fmla="*/ 2147483647 w 1100"/>
                <a:gd name="T35" fmla="*/ 2147483647 h 78"/>
                <a:gd name="T36" fmla="*/ 2147483647 w 1100"/>
                <a:gd name="T37" fmla="*/ 2147483647 h 78"/>
                <a:gd name="T38" fmla="*/ 2147483647 w 1100"/>
                <a:gd name="T39" fmla="*/ 2147483647 h 78"/>
                <a:gd name="T40" fmla="*/ 2147483647 w 1100"/>
                <a:gd name="T41" fmla="*/ 0 h 78"/>
                <a:gd name="T42" fmla="*/ 2147483647 w 1100"/>
                <a:gd name="T43" fmla="*/ 2147483647 h 78"/>
                <a:gd name="T44" fmla="*/ 2147483647 w 1100"/>
                <a:gd name="T45" fmla="*/ 2147483647 h 78"/>
                <a:gd name="T46" fmla="*/ 2147483647 w 1100"/>
                <a:gd name="T47" fmla="*/ 0 h 7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00"/>
                <a:gd name="T73" fmla="*/ 0 h 78"/>
                <a:gd name="T74" fmla="*/ 1100 w 1100"/>
                <a:gd name="T75" fmla="*/ 78 h 7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00" h="78">
                  <a:moveTo>
                    <a:pt x="9" y="33"/>
                  </a:moveTo>
                  <a:lnTo>
                    <a:pt x="1013" y="33"/>
                  </a:lnTo>
                  <a:lnTo>
                    <a:pt x="1017" y="33"/>
                  </a:lnTo>
                  <a:lnTo>
                    <a:pt x="1019" y="34"/>
                  </a:lnTo>
                  <a:lnTo>
                    <a:pt x="1021" y="36"/>
                  </a:lnTo>
                  <a:lnTo>
                    <a:pt x="1023" y="39"/>
                  </a:lnTo>
                  <a:lnTo>
                    <a:pt x="1021" y="40"/>
                  </a:lnTo>
                  <a:lnTo>
                    <a:pt x="1019" y="44"/>
                  </a:lnTo>
                  <a:lnTo>
                    <a:pt x="1017" y="45"/>
                  </a:lnTo>
                  <a:lnTo>
                    <a:pt x="1013" y="45"/>
                  </a:lnTo>
                  <a:lnTo>
                    <a:pt x="9" y="45"/>
                  </a:lnTo>
                  <a:lnTo>
                    <a:pt x="5" y="45"/>
                  </a:lnTo>
                  <a:lnTo>
                    <a:pt x="2" y="44"/>
                  </a:lnTo>
                  <a:lnTo>
                    <a:pt x="0" y="40"/>
                  </a:lnTo>
                  <a:lnTo>
                    <a:pt x="0" y="39"/>
                  </a:lnTo>
                  <a:lnTo>
                    <a:pt x="0" y="36"/>
                  </a:lnTo>
                  <a:lnTo>
                    <a:pt x="2" y="34"/>
                  </a:lnTo>
                  <a:lnTo>
                    <a:pt x="5" y="33"/>
                  </a:lnTo>
                  <a:lnTo>
                    <a:pt x="9" y="33"/>
                  </a:lnTo>
                  <a:close/>
                  <a:moveTo>
                    <a:pt x="996" y="0"/>
                  </a:moveTo>
                  <a:lnTo>
                    <a:pt x="1100" y="39"/>
                  </a:lnTo>
                  <a:lnTo>
                    <a:pt x="996" y="78"/>
                  </a:lnTo>
                  <a:lnTo>
                    <a:pt x="996" y="0"/>
                  </a:lnTo>
                  <a:close/>
                </a:path>
              </a:pathLst>
            </a:custGeom>
            <a:solidFill>
              <a:srgbClr val="FF0000"/>
            </a:solidFill>
            <a:ln w="2">
              <a:solidFill>
                <a:srgbClr val="000000"/>
              </a:solidFill>
              <a:round/>
              <a:headEnd/>
              <a:tailEnd/>
            </a:ln>
          </p:spPr>
          <p:txBody>
            <a:bodyPr/>
            <a:lstStyle/>
            <a:p>
              <a:endParaRPr lang="nb-NO" dirty="0">
                <a:solidFill>
                  <a:srgbClr val="FF0000"/>
                </a:solidFill>
              </a:endParaRPr>
            </a:p>
          </p:txBody>
        </p:sp>
        <p:sp>
          <p:nvSpPr>
            <p:cNvPr id="5144" name="Freeform 30"/>
            <p:cNvSpPr>
              <a:spLocks noEditPoints="1"/>
            </p:cNvSpPr>
            <p:nvPr/>
          </p:nvSpPr>
          <p:spPr bwMode="auto">
            <a:xfrm>
              <a:off x="3806826" y="4225925"/>
              <a:ext cx="1746250" cy="123825"/>
            </a:xfrm>
            <a:custGeom>
              <a:avLst/>
              <a:gdLst>
                <a:gd name="T0" fmla="*/ 2147483647 w 1100"/>
                <a:gd name="T1" fmla="*/ 2147483647 h 78"/>
                <a:gd name="T2" fmla="*/ 2147483647 w 1100"/>
                <a:gd name="T3" fmla="*/ 2147483647 h 78"/>
                <a:gd name="T4" fmla="*/ 2147483647 w 1100"/>
                <a:gd name="T5" fmla="*/ 2147483647 h 78"/>
                <a:gd name="T6" fmla="*/ 2147483647 w 1100"/>
                <a:gd name="T7" fmla="*/ 2147483647 h 78"/>
                <a:gd name="T8" fmla="*/ 2147483647 w 1100"/>
                <a:gd name="T9" fmla="*/ 2147483647 h 78"/>
                <a:gd name="T10" fmla="*/ 2147483647 w 1100"/>
                <a:gd name="T11" fmla="*/ 2147483647 h 78"/>
                <a:gd name="T12" fmla="*/ 2147483647 w 1100"/>
                <a:gd name="T13" fmla="*/ 2147483647 h 78"/>
                <a:gd name="T14" fmla="*/ 2147483647 w 1100"/>
                <a:gd name="T15" fmla="*/ 2147483647 h 78"/>
                <a:gd name="T16" fmla="*/ 2147483647 w 1100"/>
                <a:gd name="T17" fmla="*/ 2147483647 h 78"/>
                <a:gd name="T18" fmla="*/ 2147483647 w 1100"/>
                <a:gd name="T19" fmla="*/ 2147483647 h 78"/>
                <a:gd name="T20" fmla="*/ 2147483647 w 1100"/>
                <a:gd name="T21" fmla="*/ 2147483647 h 78"/>
                <a:gd name="T22" fmla="*/ 2147483647 w 1100"/>
                <a:gd name="T23" fmla="*/ 2147483647 h 78"/>
                <a:gd name="T24" fmla="*/ 2147483647 w 1100"/>
                <a:gd name="T25" fmla="*/ 2147483647 h 78"/>
                <a:gd name="T26" fmla="*/ 2147483647 w 1100"/>
                <a:gd name="T27" fmla="*/ 2147483647 h 78"/>
                <a:gd name="T28" fmla="*/ 2147483647 w 1100"/>
                <a:gd name="T29" fmla="*/ 2147483647 h 78"/>
                <a:gd name="T30" fmla="*/ 2147483647 w 1100"/>
                <a:gd name="T31" fmla="*/ 2147483647 h 78"/>
                <a:gd name="T32" fmla="*/ 2147483647 w 1100"/>
                <a:gd name="T33" fmla="*/ 2147483647 h 78"/>
                <a:gd name="T34" fmla="*/ 2147483647 w 1100"/>
                <a:gd name="T35" fmla="*/ 2147483647 h 78"/>
                <a:gd name="T36" fmla="*/ 2147483647 w 1100"/>
                <a:gd name="T37" fmla="*/ 2147483647 h 78"/>
                <a:gd name="T38" fmla="*/ 2147483647 w 1100"/>
                <a:gd name="T39" fmla="*/ 2147483647 h 78"/>
                <a:gd name="T40" fmla="*/ 2147483647 w 1100"/>
                <a:gd name="T41" fmla="*/ 2147483647 h 78"/>
                <a:gd name="T42" fmla="*/ 0 w 1100"/>
                <a:gd name="T43" fmla="*/ 2147483647 h 78"/>
                <a:gd name="T44" fmla="*/ 2147483647 w 1100"/>
                <a:gd name="T45" fmla="*/ 0 h 78"/>
                <a:gd name="T46" fmla="*/ 2147483647 w 1100"/>
                <a:gd name="T47" fmla="*/ 2147483647 h 7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00"/>
                <a:gd name="T73" fmla="*/ 0 h 78"/>
                <a:gd name="T74" fmla="*/ 1100 w 1100"/>
                <a:gd name="T75" fmla="*/ 78 h 7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00" h="78">
                  <a:moveTo>
                    <a:pt x="1091" y="45"/>
                  </a:moveTo>
                  <a:lnTo>
                    <a:pt x="85" y="45"/>
                  </a:lnTo>
                  <a:lnTo>
                    <a:pt x="83" y="45"/>
                  </a:lnTo>
                  <a:lnTo>
                    <a:pt x="79" y="44"/>
                  </a:lnTo>
                  <a:lnTo>
                    <a:pt x="79" y="42"/>
                  </a:lnTo>
                  <a:lnTo>
                    <a:pt x="77" y="39"/>
                  </a:lnTo>
                  <a:lnTo>
                    <a:pt x="79" y="38"/>
                  </a:lnTo>
                  <a:lnTo>
                    <a:pt x="79" y="35"/>
                  </a:lnTo>
                  <a:lnTo>
                    <a:pt x="83" y="33"/>
                  </a:lnTo>
                  <a:lnTo>
                    <a:pt x="85" y="33"/>
                  </a:lnTo>
                  <a:lnTo>
                    <a:pt x="1091" y="33"/>
                  </a:lnTo>
                  <a:lnTo>
                    <a:pt x="1093" y="33"/>
                  </a:lnTo>
                  <a:lnTo>
                    <a:pt x="1098" y="35"/>
                  </a:lnTo>
                  <a:lnTo>
                    <a:pt x="1100" y="38"/>
                  </a:lnTo>
                  <a:lnTo>
                    <a:pt x="1100" y="39"/>
                  </a:lnTo>
                  <a:lnTo>
                    <a:pt x="1100" y="42"/>
                  </a:lnTo>
                  <a:lnTo>
                    <a:pt x="1098" y="44"/>
                  </a:lnTo>
                  <a:lnTo>
                    <a:pt x="1093" y="45"/>
                  </a:lnTo>
                  <a:lnTo>
                    <a:pt x="1091" y="45"/>
                  </a:lnTo>
                  <a:close/>
                  <a:moveTo>
                    <a:pt x="104" y="78"/>
                  </a:moveTo>
                  <a:lnTo>
                    <a:pt x="0" y="39"/>
                  </a:lnTo>
                  <a:lnTo>
                    <a:pt x="104" y="0"/>
                  </a:lnTo>
                  <a:lnTo>
                    <a:pt x="104" y="78"/>
                  </a:lnTo>
                  <a:close/>
                </a:path>
              </a:pathLst>
            </a:custGeom>
            <a:solidFill>
              <a:srgbClr val="00B050"/>
            </a:solidFill>
            <a:ln w="2">
              <a:solidFill>
                <a:srgbClr val="000000"/>
              </a:solidFill>
              <a:round/>
              <a:headEnd/>
              <a:tailEnd/>
            </a:ln>
          </p:spPr>
          <p:txBody>
            <a:bodyPr/>
            <a:lstStyle/>
            <a:p>
              <a:endParaRPr lang="nb-NO"/>
            </a:p>
          </p:txBody>
        </p:sp>
        <p:sp>
          <p:nvSpPr>
            <p:cNvPr id="5145" name="Rectangle 31"/>
            <p:cNvSpPr>
              <a:spLocks noChangeArrowheads="1"/>
            </p:cNvSpPr>
            <p:nvPr/>
          </p:nvSpPr>
          <p:spPr bwMode="auto">
            <a:xfrm>
              <a:off x="3819526" y="3281363"/>
              <a:ext cx="1676400" cy="258762"/>
            </a:xfrm>
            <a:prstGeom prst="rect">
              <a:avLst/>
            </a:prstGeom>
            <a:noFill/>
            <a:ln w="9525">
              <a:noFill/>
              <a:miter lim="800000"/>
              <a:headEnd/>
              <a:tailEnd/>
            </a:ln>
          </p:spPr>
          <p:txBody>
            <a:bodyPr wrap="none" lIns="0" tIns="0" rIns="0" bIns="0">
              <a:spAutoFit/>
            </a:bodyPr>
            <a:lstStyle/>
            <a:p>
              <a:r>
                <a:rPr lang="nb-NO" sz="1500" dirty="0">
                  <a:solidFill>
                    <a:srgbClr val="000000"/>
                  </a:solidFill>
                  <a:latin typeface="Arial" charset="0"/>
                </a:rPr>
                <a:t>Statens netto </a:t>
              </a:r>
              <a:endParaRPr lang="nb-NO" sz="1800" dirty="0">
                <a:latin typeface="Arial" charset="0"/>
              </a:endParaRPr>
            </a:p>
          </p:txBody>
        </p:sp>
        <p:sp>
          <p:nvSpPr>
            <p:cNvPr id="5146" name="Rectangle 32"/>
            <p:cNvSpPr>
              <a:spLocks noChangeArrowheads="1"/>
            </p:cNvSpPr>
            <p:nvPr/>
          </p:nvSpPr>
          <p:spPr bwMode="auto">
            <a:xfrm>
              <a:off x="3819526" y="3503613"/>
              <a:ext cx="1399422" cy="230832"/>
            </a:xfrm>
            <a:prstGeom prst="rect">
              <a:avLst/>
            </a:prstGeom>
            <a:noFill/>
            <a:ln w="9525">
              <a:noFill/>
              <a:miter lim="800000"/>
              <a:headEnd/>
              <a:tailEnd/>
            </a:ln>
          </p:spPr>
          <p:txBody>
            <a:bodyPr wrap="none" lIns="0" tIns="0" rIns="0" bIns="0">
              <a:spAutoFit/>
            </a:bodyPr>
            <a:lstStyle/>
            <a:p>
              <a:r>
                <a:rPr lang="nb-NO" sz="1500">
                  <a:solidFill>
                    <a:srgbClr val="000000"/>
                  </a:solidFill>
                  <a:latin typeface="Arial" charset="0"/>
                </a:rPr>
                <a:t>kontantstrøm fra</a:t>
              </a:r>
              <a:endParaRPr lang="nb-NO" sz="1800">
                <a:latin typeface="Arial" charset="0"/>
              </a:endParaRPr>
            </a:p>
          </p:txBody>
        </p:sp>
        <p:sp>
          <p:nvSpPr>
            <p:cNvPr id="5147" name="Rectangle 35"/>
            <p:cNvSpPr>
              <a:spLocks noChangeArrowheads="1"/>
            </p:cNvSpPr>
            <p:nvPr/>
          </p:nvSpPr>
          <p:spPr bwMode="auto">
            <a:xfrm>
              <a:off x="3819526" y="3725863"/>
              <a:ext cx="1017907" cy="230832"/>
            </a:xfrm>
            <a:prstGeom prst="rect">
              <a:avLst/>
            </a:prstGeom>
            <a:noFill/>
            <a:ln w="9525">
              <a:noFill/>
              <a:miter lim="800000"/>
              <a:headEnd/>
              <a:tailEnd/>
            </a:ln>
          </p:spPr>
          <p:txBody>
            <a:bodyPr wrap="none" lIns="0" tIns="0" rIns="0" bIns="0">
              <a:spAutoFit/>
            </a:bodyPr>
            <a:lstStyle/>
            <a:p>
              <a:r>
                <a:rPr lang="nb-NO" sz="1500" dirty="0">
                  <a:solidFill>
                    <a:srgbClr val="000000"/>
                  </a:solidFill>
                  <a:latin typeface="Arial" charset="0"/>
                </a:rPr>
                <a:t>petroleums-</a:t>
              </a:r>
              <a:endParaRPr lang="nb-NO" sz="1800" dirty="0">
                <a:latin typeface="Arial" charset="0"/>
              </a:endParaRPr>
            </a:p>
          </p:txBody>
        </p:sp>
        <p:sp>
          <p:nvSpPr>
            <p:cNvPr id="5148" name="Rectangle 37"/>
            <p:cNvSpPr>
              <a:spLocks noChangeArrowheads="1"/>
            </p:cNvSpPr>
            <p:nvPr/>
          </p:nvSpPr>
          <p:spPr bwMode="auto">
            <a:xfrm>
              <a:off x="3819526" y="3949700"/>
              <a:ext cx="1633538" cy="258762"/>
            </a:xfrm>
            <a:prstGeom prst="rect">
              <a:avLst/>
            </a:prstGeom>
            <a:noFill/>
            <a:ln w="9525">
              <a:noFill/>
              <a:miter lim="800000"/>
              <a:headEnd/>
              <a:tailEnd/>
            </a:ln>
          </p:spPr>
          <p:txBody>
            <a:bodyPr wrap="none" lIns="0" tIns="0" rIns="0" bIns="0">
              <a:spAutoFit/>
            </a:bodyPr>
            <a:lstStyle/>
            <a:p>
              <a:r>
                <a:rPr lang="nb-NO" sz="1500">
                  <a:solidFill>
                    <a:srgbClr val="000000"/>
                  </a:solidFill>
                  <a:latin typeface="Arial" charset="0"/>
                </a:rPr>
                <a:t>virksomheten</a:t>
              </a:r>
              <a:endParaRPr lang="nb-NO" sz="1800">
                <a:latin typeface="Arial" charset="0"/>
              </a:endParaRPr>
            </a:p>
          </p:txBody>
        </p:sp>
        <p:sp>
          <p:nvSpPr>
            <p:cNvPr id="5149" name="Freeform 38"/>
            <p:cNvSpPr>
              <a:spLocks noEditPoints="1"/>
            </p:cNvSpPr>
            <p:nvPr/>
          </p:nvSpPr>
          <p:spPr bwMode="auto">
            <a:xfrm>
              <a:off x="2781301" y="3460750"/>
              <a:ext cx="163513" cy="631825"/>
            </a:xfrm>
            <a:custGeom>
              <a:avLst/>
              <a:gdLst>
                <a:gd name="T0" fmla="*/ 2147483647 w 103"/>
                <a:gd name="T1" fmla="*/ 2147483647 h 398"/>
                <a:gd name="T2" fmla="*/ 2147483647 w 103"/>
                <a:gd name="T3" fmla="*/ 2147483647 h 398"/>
                <a:gd name="T4" fmla="*/ 2147483647 w 103"/>
                <a:gd name="T5" fmla="*/ 2147483647 h 398"/>
                <a:gd name="T6" fmla="*/ 2147483647 w 103"/>
                <a:gd name="T7" fmla="*/ 2147483647 h 398"/>
                <a:gd name="T8" fmla="*/ 2147483647 w 103"/>
                <a:gd name="T9" fmla="*/ 2147483647 h 398"/>
                <a:gd name="T10" fmla="*/ 2147483647 w 103"/>
                <a:gd name="T11" fmla="*/ 2147483647 h 398"/>
                <a:gd name="T12" fmla="*/ 2147483647 w 103"/>
                <a:gd name="T13" fmla="*/ 2147483647 h 398"/>
                <a:gd name="T14" fmla="*/ 2147483647 w 103"/>
                <a:gd name="T15" fmla="*/ 2147483647 h 398"/>
                <a:gd name="T16" fmla="*/ 2147483647 w 103"/>
                <a:gd name="T17" fmla="*/ 2147483647 h 398"/>
                <a:gd name="T18" fmla="*/ 2147483647 w 103"/>
                <a:gd name="T19" fmla="*/ 2147483647 h 398"/>
                <a:gd name="T20" fmla="*/ 2147483647 w 103"/>
                <a:gd name="T21" fmla="*/ 2147483647 h 398"/>
                <a:gd name="T22" fmla="*/ 2147483647 w 103"/>
                <a:gd name="T23" fmla="*/ 2147483647 h 398"/>
                <a:gd name="T24" fmla="*/ 2147483647 w 103"/>
                <a:gd name="T25" fmla="*/ 2147483647 h 398"/>
                <a:gd name="T26" fmla="*/ 2147483647 w 103"/>
                <a:gd name="T27" fmla="*/ 0 h 398"/>
                <a:gd name="T28" fmla="*/ 2147483647 w 103"/>
                <a:gd name="T29" fmla="*/ 0 h 398"/>
                <a:gd name="T30" fmla="*/ 2147483647 w 103"/>
                <a:gd name="T31" fmla="*/ 0 h 398"/>
                <a:gd name="T32" fmla="*/ 2147483647 w 103"/>
                <a:gd name="T33" fmla="*/ 2147483647 h 398"/>
                <a:gd name="T34" fmla="*/ 2147483647 w 103"/>
                <a:gd name="T35" fmla="*/ 2147483647 h 398"/>
                <a:gd name="T36" fmla="*/ 2147483647 w 103"/>
                <a:gd name="T37" fmla="*/ 2147483647 h 398"/>
                <a:gd name="T38" fmla="*/ 2147483647 w 103"/>
                <a:gd name="T39" fmla="*/ 2147483647 h 398"/>
                <a:gd name="T40" fmla="*/ 2147483647 w 103"/>
                <a:gd name="T41" fmla="*/ 2147483647 h 398"/>
                <a:gd name="T42" fmla="*/ 2147483647 w 103"/>
                <a:gd name="T43" fmla="*/ 2147483647 h 398"/>
                <a:gd name="T44" fmla="*/ 0 w 103"/>
                <a:gd name="T45" fmla="*/ 2147483647 h 398"/>
                <a:gd name="T46" fmla="*/ 2147483647 w 103"/>
                <a:gd name="T47" fmla="*/ 2147483647 h 3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3"/>
                <a:gd name="T73" fmla="*/ 0 h 398"/>
                <a:gd name="T74" fmla="*/ 103 w 103"/>
                <a:gd name="T75" fmla="*/ 398 h 39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3" h="398">
                  <a:moveTo>
                    <a:pt x="60" y="6"/>
                  </a:moveTo>
                  <a:lnTo>
                    <a:pt x="60" y="332"/>
                  </a:lnTo>
                  <a:lnTo>
                    <a:pt x="60" y="335"/>
                  </a:lnTo>
                  <a:lnTo>
                    <a:pt x="58" y="337"/>
                  </a:lnTo>
                  <a:lnTo>
                    <a:pt x="56" y="338"/>
                  </a:lnTo>
                  <a:lnTo>
                    <a:pt x="52" y="340"/>
                  </a:lnTo>
                  <a:lnTo>
                    <a:pt x="49" y="338"/>
                  </a:lnTo>
                  <a:lnTo>
                    <a:pt x="45" y="337"/>
                  </a:lnTo>
                  <a:lnTo>
                    <a:pt x="43" y="335"/>
                  </a:lnTo>
                  <a:lnTo>
                    <a:pt x="43" y="332"/>
                  </a:lnTo>
                  <a:lnTo>
                    <a:pt x="43" y="6"/>
                  </a:lnTo>
                  <a:lnTo>
                    <a:pt x="43" y="3"/>
                  </a:lnTo>
                  <a:lnTo>
                    <a:pt x="45" y="2"/>
                  </a:lnTo>
                  <a:lnTo>
                    <a:pt x="49" y="0"/>
                  </a:lnTo>
                  <a:lnTo>
                    <a:pt x="52" y="0"/>
                  </a:lnTo>
                  <a:lnTo>
                    <a:pt x="56" y="0"/>
                  </a:lnTo>
                  <a:lnTo>
                    <a:pt x="58" y="2"/>
                  </a:lnTo>
                  <a:lnTo>
                    <a:pt x="60" y="3"/>
                  </a:lnTo>
                  <a:lnTo>
                    <a:pt x="60" y="6"/>
                  </a:lnTo>
                  <a:close/>
                  <a:moveTo>
                    <a:pt x="103" y="319"/>
                  </a:moveTo>
                  <a:lnTo>
                    <a:pt x="52" y="398"/>
                  </a:lnTo>
                  <a:lnTo>
                    <a:pt x="0" y="319"/>
                  </a:lnTo>
                  <a:lnTo>
                    <a:pt x="103" y="319"/>
                  </a:lnTo>
                  <a:close/>
                </a:path>
              </a:pathLst>
            </a:custGeom>
            <a:solidFill>
              <a:srgbClr val="000000"/>
            </a:solidFill>
            <a:ln w="2">
              <a:solidFill>
                <a:srgbClr val="000000"/>
              </a:solidFill>
              <a:round/>
              <a:headEnd/>
              <a:tailEnd/>
            </a:ln>
          </p:spPr>
          <p:txBody>
            <a:bodyPr/>
            <a:lstStyle/>
            <a:p>
              <a:endParaRPr lang="nb-NO"/>
            </a:p>
          </p:txBody>
        </p:sp>
        <p:sp>
          <p:nvSpPr>
            <p:cNvPr id="5150" name="Freeform 39"/>
            <p:cNvSpPr>
              <a:spLocks noEditPoints="1"/>
            </p:cNvSpPr>
            <p:nvPr/>
          </p:nvSpPr>
          <p:spPr bwMode="auto">
            <a:xfrm>
              <a:off x="6384926" y="3486150"/>
              <a:ext cx="163513" cy="633412"/>
            </a:xfrm>
            <a:custGeom>
              <a:avLst/>
              <a:gdLst>
                <a:gd name="T0" fmla="*/ 2147483647 w 103"/>
                <a:gd name="T1" fmla="*/ 2147483647 h 399"/>
                <a:gd name="T2" fmla="*/ 2147483647 w 103"/>
                <a:gd name="T3" fmla="*/ 2147483647 h 399"/>
                <a:gd name="T4" fmla="*/ 2147483647 w 103"/>
                <a:gd name="T5" fmla="*/ 2147483647 h 399"/>
                <a:gd name="T6" fmla="*/ 2147483647 w 103"/>
                <a:gd name="T7" fmla="*/ 2147483647 h 399"/>
                <a:gd name="T8" fmla="*/ 2147483647 w 103"/>
                <a:gd name="T9" fmla="*/ 2147483647 h 399"/>
                <a:gd name="T10" fmla="*/ 2147483647 w 103"/>
                <a:gd name="T11" fmla="*/ 2147483647 h 399"/>
                <a:gd name="T12" fmla="*/ 2147483647 w 103"/>
                <a:gd name="T13" fmla="*/ 2147483647 h 399"/>
                <a:gd name="T14" fmla="*/ 2147483647 w 103"/>
                <a:gd name="T15" fmla="*/ 2147483647 h 399"/>
                <a:gd name="T16" fmla="*/ 2147483647 w 103"/>
                <a:gd name="T17" fmla="*/ 2147483647 h 399"/>
                <a:gd name="T18" fmla="*/ 2147483647 w 103"/>
                <a:gd name="T19" fmla="*/ 2147483647 h 399"/>
                <a:gd name="T20" fmla="*/ 2147483647 w 103"/>
                <a:gd name="T21" fmla="*/ 2147483647 h 399"/>
                <a:gd name="T22" fmla="*/ 2147483647 w 103"/>
                <a:gd name="T23" fmla="*/ 2147483647 h 399"/>
                <a:gd name="T24" fmla="*/ 2147483647 w 103"/>
                <a:gd name="T25" fmla="*/ 2147483647 h 399"/>
                <a:gd name="T26" fmla="*/ 2147483647 w 103"/>
                <a:gd name="T27" fmla="*/ 2147483647 h 399"/>
                <a:gd name="T28" fmla="*/ 2147483647 w 103"/>
                <a:gd name="T29" fmla="*/ 0 h 399"/>
                <a:gd name="T30" fmla="*/ 2147483647 w 103"/>
                <a:gd name="T31" fmla="*/ 2147483647 h 399"/>
                <a:gd name="T32" fmla="*/ 2147483647 w 103"/>
                <a:gd name="T33" fmla="*/ 2147483647 h 399"/>
                <a:gd name="T34" fmla="*/ 2147483647 w 103"/>
                <a:gd name="T35" fmla="*/ 2147483647 h 399"/>
                <a:gd name="T36" fmla="*/ 2147483647 w 103"/>
                <a:gd name="T37" fmla="*/ 2147483647 h 399"/>
                <a:gd name="T38" fmla="*/ 2147483647 w 103"/>
                <a:gd name="T39" fmla="*/ 2147483647 h 399"/>
                <a:gd name="T40" fmla="*/ 2147483647 w 103"/>
                <a:gd name="T41" fmla="*/ 2147483647 h 399"/>
                <a:gd name="T42" fmla="*/ 2147483647 w 103"/>
                <a:gd name="T43" fmla="*/ 2147483647 h 399"/>
                <a:gd name="T44" fmla="*/ 0 w 103"/>
                <a:gd name="T45" fmla="*/ 2147483647 h 399"/>
                <a:gd name="T46" fmla="*/ 2147483647 w 103"/>
                <a:gd name="T47" fmla="*/ 2147483647 h 39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3"/>
                <a:gd name="T73" fmla="*/ 0 h 399"/>
                <a:gd name="T74" fmla="*/ 103 w 103"/>
                <a:gd name="T75" fmla="*/ 399 h 39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3" h="399">
                  <a:moveTo>
                    <a:pt x="60" y="8"/>
                  </a:moveTo>
                  <a:lnTo>
                    <a:pt x="60" y="333"/>
                  </a:lnTo>
                  <a:lnTo>
                    <a:pt x="60" y="335"/>
                  </a:lnTo>
                  <a:lnTo>
                    <a:pt x="58" y="338"/>
                  </a:lnTo>
                  <a:lnTo>
                    <a:pt x="56" y="339"/>
                  </a:lnTo>
                  <a:lnTo>
                    <a:pt x="52" y="339"/>
                  </a:lnTo>
                  <a:lnTo>
                    <a:pt x="47" y="339"/>
                  </a:lnTo>
                  <a:lnTo>
                    <a:pt x="45" y="338"/>
                  </a:lnTo>
                  <a:lnTo>
                    <a:pt x="43" y="335"/>
                  </a:lnTo>
                  <a:lnTo>
                    <a:pt x="43" y="333"/>
                  </a:lnTo>
                  <a:lnTo>
                    <a:pt x="43" y="8"/>
                  </a:lnTo>
                  <a:lnTo>
                    <a:pt x="43" y="5"/>
                  </a:lnTo>
                  <a:lnTo>
                    <a:pt x="45" y="3"/>
                  </a:lnTo>
                  <a:lnTo>
                    <a:pt x="47" y="1"/>
                  </a:lnTo>
                  <a:lnTo>
                    <a:pt x="52" y="0"/>
                  </a:lnTo>
                  <a:lnTo>
                    <a:pt x="56" y="1"/>
                  </a:lnTo>
                  <a:lnTo>
                    <a:pt x="58" y="3"/>
                  </a:lnTo>
                  <a:lnTo>
                    <a:pt x="60" y="5"/>
                  </a:lnTo>
                  <a:lnTo>
                    <a:pt x="60" y="8"/>
                  </a:lnTo>
                  <a:close/>
                  <a:moveTo>
                    <a:pt x="103" y="321"/>
                  </a:moveTo>
                  <a:lnTo>
                    <a:pt x="52" y="399"/>
                  </a:lnTo>
                  <a:lnTo>
                    <a:pt x="0" y="321"/>
                  </a:lnTo>
                  <a:lnTo>
                    <a:pt x="103" y="321"/>
                  </a:lnTo>
                  <a:close/>
                </a:path>
              </a:pathLst>
            </a:custGeom>
            <a:solidFill>
              <a:srgbClr val="000000"/>
            </a:solidFill>
            <a:ln w="2">
              <a:solidFill>
                <a:srgbClr val="000000"/>
              </a:solidFill>
              <a:round/>
              <a:headEnd/>
              <a:tailEnd/>
            </a:ln>
          </p:spPr>
          <p:txBody>
            <a:bodyPr/>
            <a:lstStyle/>
            <a:p>
              <a:endParaRPr lang="nb-NO"/>
            </a:p>
          </p:txBody>
        </p:sp>
        <p:sp>
          <p:nvSpPr>
            <p:cNvPr id="5151" name="Freeform 40"/>
            <p:cNvSpPr>
              <a:spLocks noEditPoints="1"/>
            </p:cNvSpPr>
            <p:nvPr/>
          </p:nvSpPr>
          <p:spPr bwMode="auto">
            <a:xfrm>
              <a:off x="6376988" y="4740275"/>
              <a:ext cx="165100" cy="630237"/>
            </a:xfrm>
            <a:custGeom>
              <a:avLst/>
              <a:gdLst>
                <a:gd name="T0" fmla="*/ 2147483647 w 104"/>
                <a:gd name="T1" fmla="*/ 2147483647 h 397"/>
                <a:gd name="T2" fmla="*/ 2147483647 w 104"/>
                <a:gd name="T3" fmla="*/ 2147483647 h 397"/>
                <a:gd name="T4" fmla="*/ 2147483647 w 104"/>
                <a:gd name="T5" fmla="*/ 2147483647 h 397"/>
                <a:gd name="T6" fmla="*/ 2147483647 w 104"/>
                <a:gd name="T7" fmla="*/ 2147483647 h 397"/>
                <a:gd name="T8" fmla="*/ 2147483647 w 104"/>
                <a:gd name="T9" fmla="*/ 2147483647 h 397"/>
                <a:gd name="T10" fmla="*/ 2147483647 w 104"/>
                <a:gd name="T11" fmla="*/ 2147483647 h 397"/>
                <a:gd name="T12" fmla="*/ 2147483647 w 104"/>
                <a:gd name="T13" fmla="*/ 2147483647 h 397"/>
                <a:gd name="T14" fmla="*/ 2147483647 w 104"/>
                <a:gd name="T15" fmla="*/ 2147483647 h 397"/>
                <a:gd name="T16" fmla="*/ 2147483647 w 104"/>
                <a:gd name="T17" fmla="*/ 2147483647 h 397"/>
                <a:gd name="T18" fmla="*/ 2147483647 w 104"/>
                <a:gd name="T19" fmla="*/ 2147483647 h 397"/>
                <a:gd name="T20" fmla="*/ 2147483647 w 104"/>
                <a:gd name="T21" fmla="*/ 2147483647 h 397"/>
                <a:gd name="T22" fmla="*/ 2147483647 w 104"/>
                <a:gd name="T23" fmla="*/ 2147483647 h 397"/>
                <a:gd name="T24" fmla="*/ 2147483647 w 104"/>
                <a:gd name="T25" fmla="*/ 2147483647 h 397"/>
                <a:gd name="T26" fmla="*/ 2147483647 w 104"/>
                <a:gd name="T27" fmla="*/ 0 h 397"/>
                <a:gd name="T28" fmla="*/ 2147483647 w 104"/>
                <a:gd name="T29" fmla="*/ 0 h 397"/>
                <a:gd name="T30" fmla="*/ 2147483647 w 104"/>
                <a:gd name="T31" fmla="*/ 0 h 397"/>
                <a:gd name="T32" fmla="*/ 2147483647 w 104"/>
                <a:gd name="T33" fmla="*/ 2147483647 h 397"/>
                <a:gd name="T34" fmla="*/ 2147483647 w 104"/>
                <a:gd name="T35" fmla="*/ 2147483647 h 397"/>
                <a:gd name="T36" fmla="*/ 2147483647 w 104"/>
                <a:gd name="T37" fmla="*/ 2147483647 h 397"/>
                <a:gd name="T38" fmla="*/ 2147483647 w 104"/>
                <a:gd name="T39" fmla="*/ 2147483647 h 397"/>
                <a:gd name="T40" fmla="*/ 2147483647 w 104"/>
                <a:gd name="T41" fmla="*/ 2147483647 h 397"/>
                <a:gd name="T42" fmla="*/ 2147483647 w 104"/>
                <a:gd name="T43" fmla="*/ 2147483647 h 397"/>
                <a:gd name="T44" fmla="*/ 0 w 104"/>
                <a:gd name="T45" fmla="*/ 2147483647 h 397"/>
                <a:gd name="T46" fmla="*/ 2147483647 w 104"/>
                <a:gd name="T47" fmla="*/ 2147483647 h 39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4"/>
                <a:gd name="T73" fmla="*/ 0 h 397"/>
                <a:gd name="T74" fmla="*/ 104 w 104"/>
                <a:gd name="T75" fmla="*/ 397 h 39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4" h="397">
                  <a:moveTo>
                    <a:pt x="61" y="6"/>
                  </a:moveTo>
                  <a:lnTo>
                    <a:pt x="61" y="332"/>
                  </a:lnTo>
                  <a:lnTo>
                    <a:pt x="61" y="335"/>
                  </a:lnTo>
                  <a:lnTo>
                    <a:pt x="59" y="336"/>
                  </a:lnTo>
                  <a:lnTo>
                    <a:pt x="57" y="338"/>
                  </a:lnTo>
                  <a:lnTo>
                    <a:pt x="52" y="338"/>
                  </a:lnTo>
                  <a:lnTo>
                    <a:pt x="48" y="338"/>
                  </a:lnTo>
                  <a:lnTo>
                    <a:pt x="46" y="336"/>
                  </a:lnTo>
                  <a:lnTo>
                    <a:pt x="44" y="335"/>
                  </a:lnTo>
                  <a:lnTo>
                    <a:pt x="44" y="332"/>
                  </a:lnTo>
                  <a:lnTo>
                    <a:pt x="44" y="6"/>
                  </a:lnTo>
                  <a:lnTo>
                    <a:pt x="44" y="3"/>
                  </a:lnTo>
                  <a:lnTo>
                    <a:pt x="46" y="2"/>
                  </a:lnTo>
                  <a:lnTo>
                    <a:pt x="48" y="0"/>
                  </a:lnTo>
                  <a:lnTo>
                    <a:pt x="52" y="0"/>
                  </a:lnTo>
                  <a:lnTo>
                    <a:pt x="57" y="0"/>
                  </a:lnTo>
                  <a:lnTo>
                    <a:pt x="59" y="2"/>
                  </a:lnTo>
                  <a:lnTo>
                    <a:pt x="61" y="3"/>
                  </a:lnTo>
                  <a:lnTo>
                    <a:pt x="61" y="6"/>
                  </a:lnTo>
                  <a:close/>
                  <a:moveTo>
                    <a:pt x="104" y="319"/>
                  </a:moveTo>
                  <a:lnTo>
                    <a:pt x="52" y="397"/>
                  </a:lnTo>
                  <a:lnTo>
                    <a:pt x="0" y="319"/>
                  </a:lnTo>
                  <a:lnTo>
                    <a:pt x="104" y="319"/>
                  </a:lnTo>
                  <a:close/>
                </a:path>
              </a:pathLst>
            </a:custGeom>
            <a:solidFill>
              <a:srgbClr val="000000"/>
            </a:solidFill>
            <a:ln w="2">
              <a:solidFill>
                <a:srgbClr val="000000"/>
              </a:solidFill>
              <a:round/>
              <a:headEnd/>
              <a:tailEnd/>
            </a:ln>
          </p:spPr>
          <p:txBody>
            <a:bodyPr/>
            <a:lstStyle/>
            <a:p>
              <a:endParaRPr lang="nb-NO"/>
            </a:p>
          </p:txBody>
        </p:sp>
      </p:grpSp>
      <p:sp>
        <p:nvSpPr>
          <p:cNvPr id="32" name="Tittel 31"/>
          <p:cNvSpPr>
            <a:spLocks noGrp="1"/>
          </p:cNvSpPr>
          <p:nvPr>
            <p:ph type="title"/>
          </p:nvPr>
        </p:nvSpPr>
        <p:spPr>
          <a:xfrm>
            <a:off x="1568594" y="1293347"/>
            <a:ext cx="6048672" cy="562000"/>
          </a:xfrm>
        </p:spPr>
        <p:txBody>
          <a:bodyPr/>
          <a:lstStyle/>
          <a:p>
            <a:r>
              <a:rPr lang="nb-NO" sz="2000" b="1" dirty="0" smtClean="0"/>
              <a:t>Sammenhengen mellom statsbudsjettet og Statens pensjonsfond utland</a:t>
            </a:r>
            <a:endParaRPr lang="nb-NO" sz="20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000" b="1" dirty="0" smtClean="0"/>
              <a:t>Handlingsregelen</a:t>
            </a:r>
            <a:endParaRPr lang="nb-NO" sz="2000" b="1" dirty="0"/>
          </a:p>
        </p:txBody>
      </p:sp>
      <p:sp>
        <p:nvSpPr>
          <p:cNvPr id="3" name="Plassholder for innhold 2"/>
          <p:cNvSpPr>
            <a:spLocks noGrp="1"/>
          </p:cNvSpPr>
          <p:nvPr>
            <p:ph idx="1"/>
          </p:nvPr>
        </p:nvSpPr>
        <p:spPr/>
        <p:txBody>
          <a:bodyPr/>
          <a:lstStyle/>
          <a:p>
            <a:endParaRPr lang="nb-NO" sz="1600" dirty="0" smtClean="0"/>
          </a:p>
          <a:p>
            <a:r>
              <a:rPr lang="nb-NO" sz="1600" dirty="0" smtClean="0"/>
              <a:t>Petroleumsinntektene skal fases gradvis inn i økonomien, om lag i takt med forventet realavkastning av Statens pensjonsfond utland (4 pst.)</a:t>
            </a:r>
          </a:p>
          <a:p>
            <a:endParaRPr lang="nb-NO" sz="1600" dirty="0" smtClean="0"/>
          </a:p>
          <a:p>
            <a:r>
              <a:rPr lang="nb-NO" sz="1600" dirty="0" smtClean="0"/>
              <a:t>Det legges vekt på å jevne ut svingninger i økonomien for å sikre god kapasitetsutnyttelse og lav arbeidsledighet.</a:t>
            </a:r>
          </a:p>
          <a:p>
            <a:endParaRPr lang="nb-NO" sz="1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type="title"/>
          </p:nvPr>
        </p:nvSpPr>
        <p:spPr>
          <a:xfrm>
            <a:off x="1155474" y="799646"/>
            <a:ext cx="7246937" cy="533400"/>
          </a:xfrm>
        </p:spPr>
        <p:txBody>
          <a:bodyPr/>
          <a:lstStyle/>
          <a:p>
            <a:r>
              <a:rPr lang="nb-NO" sz="2000" dirty="0"/>
              <a:t>Bruk av oljeinntekter over </a:t>
            </a:r>
            <a:r>
              <a:rPr lang="nb-NO" sz="2000" dirty="0" err="1"/>
              <a:t>konjunktursykelen</a:t>
            </a:r>
            <a:r>
              <a:rPr lang="nb-NO" sz="2000" dirty="0"/>
              <a:t>, det strukturelle oljekorrigerte budsjettunderskuddet</a:t>
            </a:r>
          </a:p>
        </p:txBody>
      </p:sp>
      <p:graphicFrame>
        <p:nvGraphicFramePr>
          <p:cNvPr id="345091" name="Object 3"/>
          <p:cNvGraphicFramePr>
            <a:graphicFrameLocks noGrp="1" noChangeAspect="1"/>
          </p:cNvGraphicFramePr>
          <p:nvPr>
            <p:ph idx="1"/>
          </p:nvPr>
        </p:nvGraphicFramePr>
        <p:xfrm>
          <a:off x="1169988" y="1585913"/>
          <a:ext cx="7181850" cy="4495800"/>
        </p:xfrm>
        <a:graphic>
          <a:graphicData uri="http://schemas.openxmlformats.org/presentationml/2006/ole">
            <mc:AlternateContent xmlns:mc="http://schemas.openxmlformats.org/markup-compatibility/2006">
              <mc:Choice xmlns:v="urn:schemas-microsoft-com:vml" Requires="v">
                <p:oleObj spid="_x0000_s275459" name="Diagram" r:id="rId4" imgW="5857875" imgH="3667125" progId="MSGraph.Chart.8">
                  <p:embed followColorScheme="full"/>
                </p:oleObj>
              </mc:Choice>
              <mc:Fallback>
                <p:oleObj name="Diagram" r:id="rId4" imgW="5857875" imgH="3667125" progId="MSGraph.Chart.8">
                  <p:embed followColorScheme="full"/>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9988" y="1585913"/>
                        <a:ext cx="718185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5092" name="Line 4"/>
          <p:cNvSpPr>
            <a:spLocks noChangeShapeType="1"/>
          </p:cNvSpPr>
          <p:nvPr/>
        </p:nvSpPr>
        <p:spPr bwMode="auto">
          <a:xfrm flipV="1">
            <a:off x="7256463" y="2492375"/>
            <a:ext cx="700087" cy="595313"/>
          </a:xfrm>
          <a:prstGeom prst="line">
            <a:avLst/>
          </a:prstGeom>
          <a:noFill/>
          <a:ln w="9525">
            <a:solidFill>
              <a:schemeClr val="tx1"/>
            </a:solidFill>
            <a:round/>
            <a:headEnd type="arrow" w="med" len="med"/>
            <a:tailEnd/>
          </a:ln>
          <a:effectLst/>
        </p:spPr>
        <p:txBody>
          <a:bodyPr/>
          <a:lstStyle/>
          <a:p>
            <a:endParaRPr lang="nb-NO"/>
          </a:p>
        </p:txBody>
      </p:sp>
      <p:sp>
        <p:nvSpPr>
          <p:cNvPr id="345093" name="Text Box 5"/>
          <p:cNvSpPr txBox="1">
            <a:spLocks noChangeArrowheads="1"/>
          </p:cNvSpPr>
          <p:nvPr/>
        </p:nvSpPr>
        <p:spPr bwMode="auto">
          <a:xfrm>
            <a:off x="6804025" y="2133600"/>
            <a:ext cx="1368425" cy="396875"/>
          </a:xfrm>
          <a:prstGeom prst="rect">
            <a:avLst/>
          </a:prstGeom>
          <a:noFill/>
          <a:ln w="9525" algn="ctr">
            <a:noFill/>
            <a:miter lim="800000"/>
            <a:headEnd/>
            <a:tailEnd/>
          </a:ln>
          <a:effectLst/>
        </p:spPr>
        <p:txBody>
          <a:bodyPr>
            <a:spAutoFit/>
          </a:bodyPr>
          <a:lstStyle/>
          <a:p>
            <a:pPr>
              <a:spcBef>
                <a:spcPct val="50000"/>
              </a:spcBef>
            </a:pPr>
            <a:r>
              <a:rPr lang="nb-NO" sz="1000"/>
              <a:t>”Ekstrainntekter” i en høykonjunktur</a:t>
            </a:r>
          </a:p>
        </p:txBody>
      </p:sp>
      <p:sp>
        <p:nvSpPr>
          <p:cNvPr id="345094" name="Text Box 6"/>
          <p:cNvSpPr txBox="1">
            <a:spLocks noChangeArrowheads="1"/>
          </p:cNvSpPr>
          <p:nvPr/>
        </p:nvSpPr>
        <p:spPr bwMode="auto">
          <a:xfrm>
            <a:off x="3276600" y="3716338"/>
            <a:ext cx="1008063" cy="701675"/>
          </a:xfrm>
          <a:prstGeom prst="rect">
            <a:avLst/>
          </a:prstGeom>
          <a:noFill/>
          <a:ln w="9525" algn="ctr">
            <a:noFill/>
            <a:miter lim="800000"/>
            <a:headEnd/>
            <a:tailEnd/>
          </a:ln>
          <a:effectLst/>
        </p:spPr>
        <p:txBody>
          <a:bodyPr>
            <a:spAutoFit/>
          </a:bodyPr>
          <a:lstStyle/>
          <a:p>
            <a:pPr>
              <a:spcBef>
                <a:spcPct val="50000"/>
              </a:spcBef>
            </a:pPr>
            <a:r>
              <a:rPr lang="nb-NO" sz="1000"/>
              <a:t>”Tapte” inntekter i en lav-konjunktur</a:t>
            </a:r>
          </a:p>
        </p:txBody>
      </p:sp>
      <p:sp>
        <p:nvSpPr>
          <p:cNvPr id="345095" name="Line 7"/>
          <p:cNvSpPr>
            <a:spLocks noChangeShapeType="1"/>
          </p:cNvSpPr>
          <p:nvPr/>
        </p:nvSpPr>
        <p:spPr bwMode="auto">
          <a:xfrm>
            <a:off x="3130550" y="3243263"/>
            <a:ext cx="361950" cy="473075"/>
          </a:xfrm>
          <a:prstGeom prst="line">
            <a:avLst/>
          </a:prstGeom>
          <a:noFill/>
          <a:ln w="9525">
            <a:solidFill>
              <a:schemeClr val="tx1"/>
            </a:solidFill>
            <a:round/>
            <a:headEnd type="arrow" w="med" len="med"/>
            <a:tailEnd/>
          </a:ln>
          <a:effectLst/>
        </p:spPr>
        <p:txBody>
          <a:bodyPr/>
          <a:lstStyle/>
          <a:p>
            <a:endParaRPr lang="nb-NO"/>
          </a:p>
        </p:txBody>
      </p:sp>
      <p:sp>
        <p:nvSpPr>
          <p:cNvPr id="345096" name="Line 8"/>
          <p:cNvSpPr>
            <a:spLocks noChangeShapeType="1"/>
          </p:cNvSpPr>
          <p:nvPr/>
        </p:nvSpPr>
        <p:spPr bwMode="auto">
          <a:xfrm flipH="1">
            <a:off x="5668963" y="3440113"/>
            <a:ext cx="23812" cy="735012"/>
          </a:xfrm>
          <a:prstGeom prst="line">
            <a:avLst/>
          </a:prstGeom>
          <a:noFill/>
          <a:ln w="9525">
            <a:solidFill>
              <a:schemeClr val="tx1"/>
            </a:solidFill>
            <a:round/>
            <a:headEnd type="arrow" w="med" len="med"/>
            <a:tailEnd/>
          </a:ln>
          <a:effectLst/>
        </p:spPr>
        <p:txBody>
          <a:bodyPr/>
          <a:lstStyle/>
          <a:p>
            <a:endParaRPr lang="nb-NO"/>
          </a:p>
        </p:txBody>
      </p:sp>
      <p:sp>
        <p:nvSpPr>
          <p:cNvPr id="345097" name="Text Box 9"/>
          <p:cNvSpPr txBox="1">
            <a:spLocks noChangeArrowheads="1"/>
          </p:cNvSpPr>
          <p:nvPr/>
        </p:nvSpPr>
        <p:spPr bwMode="auto">
          <a:xfrm>
            <a:off x="5237163" y="4249738"/>
            <a:ext cx="946150" cy="701675"/>
          </a:xfrm>
          <a:prstGeom prst="rect">
            <a:avLst/>
          </a:prstGeom>
          <a:noFill/>
          <a:ln w="9525">
            <a:noFill/>
            <a:miter lim="800000"/>
            <a:headEnd/>
            <a:tailEnd/>
          </a:ln>
          <a:effectLst/>
        </p:spPr>
        <p:txBody>
          <a:bodyPr>
            <a:spAutoFit/>
          </a:bodyPr>
          <a:lstStyle/>
          <a:p>
            <a:pPr>
              <a:spcBef>
                <a:spcPct val="50000"/>
              </a:spcBef>
            </a:pPr>
            <a:r>
              <a:rPr lang="nb-NO" sz="1000"/>
              <a:t>”Normal-nivå” for skatteinn-tektene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232166"/>
      </a:dk2>
      <a:lt2>
        <a:srgbClr val="808080"/>
      </a:lt2>
      <a:accent1>
        <a:srgbClr val="FF6600"/>
      </a:accent1>
      <a:accent2>
        <a:srgbClr val="990000"/>
      </a:accent2>
      <a:accent3>
        <a:srgbClr val="FFFFFF"/>
      </a:accent3>
      <a:accent4>
        <a:srgbClr val="000000"/>
      </a:accent4>
      <a:accent5>
        <a:srgbClr val="FFB8AA"/>
      </a:accent5>
      <a:accent6>
        <a:srgbClr val="8A0000"/>
      </a:accent6>
      <a:hlink>
        <a:srgbClr val="A8CAE1"/>
      </a:hlink>
      <a:folHlink>
        <a:srgbClr val="B2B2B2"/>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232166"/>
    </a:dk2>
    <a:lt2>
      <a:srgbClr val="808080"/>
    </a:lt2>
    <a:accent1>
      <a:srgbClr val="FF6600"/>
    </a:accent1>
    <a:accent2>
      <a:srgbClr val="990000"/>
    </a:accent2>
    <a:accent3>
      <a:srgbClr val="FFFFFF"/>
    </a:accent3>
    <a:accent4>
      <a:srgbClr val="000000"/>
    </a:accent4>
    <a:accent5>
      <a:srgbClr val="FFB8AA"/>
    </a:accent5>
    <a:accent6>
      <a:srgbClr val="8A0000"/>
    </a:accent6>
    <a:hlink>
      <a:srgbClr val="A8CAE1"/>
    </a:hlink>
    <a:folHlink>
      <a:srgbClr val="B2B2B2"/>
    </a:folHlink>
  </a:clrScheme>
  <a:fontScheme name="FIN_pp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25853</TotalTime>
  <Words>3070</Words>
  <Application>Microsoft Office PowerPoint</Application>
  <PresentationFormat>On-screen Show (4:3)</PresentationFormat>
  <Paragraphs>362</Paragraphs>
  <Slides>37</Slides>
  <Notes>27</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37</vt:i4>
      </vt:variant>
    </vt:vector>
  </HeadingPairs>
  <TitlesOfParts>
    <vt:vector size="41" baseType="lpstr">
      <vt:lpstr>Default Design</vt:lpstr>
      <vt:lpstr>Diagram</vt:lpstr>
      <vt:lpstr>Drawing</vt:lpstr>
      <vt:lpstr>Microsoft Excel 97-2003 Worksheet</vt:lpstr>
      <vt:lpstr>Noen utfordringer for den økonomiske politikken</vt:lpstr>
      <vt:lpstr>PowerPoint Presentation</vt:lpstr>
      <vt:lpstr>Hva er vi opptatt av i budsjettpolitikken? </vt:lpstr>
      <vt:lpstr>Norge har en spesiell næringsstruktur BNP fordelt etter næring </vt:lpstr>
      <vt:lpstr>Fra forbigående og svingende inntekter til varige og stabile</vt:lpstr>
      <vt:lpstr>Økt bruk av oljeinntekter</vt:lpstr>
      <vt:lpstr>Sammenhengen mellom statsbudsjettet og Statens pensjonsfond utland</vt:lpstr>
      <vt:lpstr>Handlingsregelen</vt:lpstr>
      <vt:lpstr>Bruk av oljeinntekter over konjunktursykelen, det strukturelle oljekorrigerte budsjettunderskuddet</vt:lpstr>
      <vt:lpstr>Antall personer i yrkesaktiv alder per person over 66 år</vt:lpstr>
      <vt:lpstr>Generasjonskontrakten</vt:lpstr>
      <vt:lpstr>Andel av befolkningen i yrkesaktiv alder på trygdeordninger Prosent   </vt:lpstr>
      <vt:lpstr>Aldring får betydning for de offentlige finansene</vt:lpstr>
      <vt:lpstr>Langsiktige inndekningsbehov</vt:lpstr>
      <vt:lpstr> Prosentvis vekst i BNP fra året før </vt:lpstr>
      <vt:lpstr>  Rentene internasjonalt vil ligge lavt lenge  </vt:lpstr>
      <vt:lpstr>Bakgrunn for budsjettet 2011  </vt:lpstr>
      <vt:lpstr>Moderat innstramming i 2011</vt:lpstr>
      <vt:lpstr>Oppsummering</vt:lpstr>
      <vt:lpstr>PowerPoint Presentation</vt:lpstr>
      <vt:lpstr>PowerPoint Presentation</vt:lpstr>
      <vt:lpstr>Norge er i en særstilling statsfinansielt</vt:lpstr>
      <vt:lpstr>BNP per innbygger, OECD-området. 1995 og 2007</vt:lpstr>
      <vt:lpstr>Vekst i fastlandsøkonomien. Årlig gjennomsnitt 1970-2008</vt:lpstr>
      <vt:lpstr>PowerPoint Presentation</vt:lpstr>
      <vt:lpstr>Hvorfor har Norge klart seg så godt gjennom krisen?</vt:lpstr>
      <vt:lpstr>Industrien i mange land ble særlig rammet</vt:lpstr>
      <vt:lpstr>Liten grad av rentebinding</vt:lpstr>
      <vt:lpstr>Husholdningenes gjeld som andel av disponibel inntekt. Prosent</vt:lpstr>
      <vt:lpstr>Raskt økende statsgjeld skaper usikkerhet </vt:lpstr>
      <vt:lpstr>PowerPoint Presentation</vt:lpstr>
      <vt:lpstr>Reduksjonen i avstanden til 4-prosentbanen</vt:lpstr>
      <vt:lpstr>Nærmere om den underliggende utgiftsveksten</vt:lpstr>
      <vt:lpstr>2: Generasjonskontrakten </vt:lpstr>
      <vt:lpstr>PowerPoint Presentation</vt:lpstr>
      <vt:lpstr>Hollandsk syke   Eksport av gassressurser og påfølgende avindustrialisering i Holland på 1960- og 70-tallet</vt:lpstr>
      <vt:lpstr> Hollandsk syke </vt:lpstr>
    </vt:vector>
  </TitlesOfParts>
  <Company>Gazette 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Bull</dc:creator>
  <cp:lastModifiedBy>Katrine Blindheimsvik</cp:lastModifiedBy>
  <cp:revision>1217</cp:revision>
  <cp:lastPrinted>2003-11-05T13:01:31Z</cp:lastPrinted>
  <dcterms:created xsi:type="dcterms:W3CDTF">2003-10-29T10:25:53Z</dcterms:created>
  <dcterms:modified xsi:type="dcterms:W3CDTF">2011-05-02T11:46:15Z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st">
    <vt:lpwstr>yt</vt:lpwstr>
  </property>
  <property fmtid="{D5CDD505-2E9C-101B-9397-08002B2CF9AE}" pid="3" name="Type dokument">
    <vt:lpwstr>Lysark</vt:lpwstr>
  </property>
  <property fmtid="{D5CDD505-2E9C-101B-9397-08002B2CF9AE}" pid="4" name="Dato">
    <vt:lpwstr>2006-10-09T00:00:00Z</vt:lpwstr>
  </property>
  <property fmtid="{D5CDD505-2E9C-101B-9397-08002B2CF9AE}" pid="5" name="ContentTypeId">
    <vt:lpwstr>0x0101007620B9A0F688994FAFA6C5EFC0EBB699</vt:lpwstr>
  </property>
</Properties>
</file>